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39"/>
  </p:notesMasterIdLst>
  <p:handoutMasterIdLst>
    <p:handoutMasterId r:id="rId40"/>
  </p:handoutMasterIdLst>
  <p:sldIdLst>
    <p:sldId id="1381" r:id="rId5"/>
    <p:sldId id="1412" r:id="rId6"/>
    <p:sldId id="1453" r:id="rId7"/>
    <p:sldId id="1572" r:id="rId8"/>
    <p:sldId id="1556" r:id="rId9"/>
    <p:sldId id="1560" r:id="rId10"/>
    <p:sldId id="1557" r:id="rId11"/>
    <p:sldId id="1558" r:id="rId12"/>
    <p:sldId id="1559" r:id="rId13"/>
    <p:sldId id="1567" r:id="rId14"/>
    <p:sldId id="1566" r:id="rId15"/>
    <p:sldId id="1569" r:id="rId16"/>
    <p:sldId id="1570" r:id="rId17"/>
    <p:sldId id="1575" r:id="rId18"/>
    <p:sldId id="1571" r:id="rId19"/>
    <p:sldId id="1588" r:id="rId20"/>
    <p:sldId id="1563" r:id="rId21"/>
    <p:sldId id="1564" r:id="rId22"/>
    <p:sldId id="1576" r:id="rId23"/>
    <p:sldId id="1578" r:id="rId24"/>
    <p:sldId id="1579" r:id="rId25"/>
    <p:sldId id="1589" r:id="rId26"/>
    <p:sldId id="1584" r:id="rId27"/>
    <p:sldId id="1591" r:id="rId28"/>
    <p:sldId id="1590" r:id="rId29"/>
    <p:sldId id="1580" r:id="rId30"/>
    <p:sldId id="1583" r:id="rId31"/>
    <p:sldId id="1577" r:id="rId32"/>
    <p:sldId id="1581" r:id="rId33"/>
    <p:sldId id="1582" r:id="rId34"/>
    <p:sldId id="1585" r:id="rId35"/>
    <p:sldId id="1587" r:id="rId36"/>
    <p:sldId id="1586" r:id="rId37"/>
    <p:sldId id="1555" r:id="rId3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id="{35FF1B32-12B8-492E-B6DA-DE5AF3A7929F}">
          <p14:sldIdLst>
            <p14:sldId id="1381"/>
            <p14:sldId id="1412"/>
            <p14:sldId id="1453"/>
            <p14:sldId id="1572"/>
            <p14:sldId id="1556"/>
            <p14:sldId id="1560"/>
            <p14:sldId id="1557"/>
            <p14:sldId id="1558"/>
            <p14:sldId id="1559"/>
            <p14:sldId id="1567"/>
            <p14:sldId id="1566"/>
            <p14:sldId id="1569"/>
            <p14:sldId id="1570"/>
            <p14:sldId id="1575"/>
            <p14:sldId id="1571"/>
            <p14:sldId id="1588"/>
            <p14:sldId id="1563"/>
            <p14:sldId id="1564"/>
            <p14:sldId id="1576"/>
            <p14:sldId id="1578"/>
            <p14:sldId id="1579"/>
            <p14:sldId id="1589"/>
            <p14:sldId id="1584"/>
            <p14:sldId id="1591"/>
            <p14:sldId id="1590"/>
            <p14:sldId id="1580"/>
            <p14:sldId id="1583"/>
            <p14:sldId id="1577"/>
            <p14:sldId id="1581"/>
            <p14:sldId id="1582"/>
            <p14:sldId id="1585"/>
            <p14:sldId id="1587"/>
            <p14:sldId id="1586"/>
            <p14:sldId id="155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B23"/>
    <a:srgbClr val="DC3C00"/>
    <a:srgbClr val="FFFFFF"/>
    <a:srgbClr val="009E49"/>
    <a:srgbClr val="0072C6"/>
    <a:srgbClr val="00BCF2"/>
    <a:srgbClr val="7FBA00"/>
    <a:srgbClr val="002050"/>
    <a:srgbClr val="0000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68" autoAdjust="0"/>
    <p:restoredTop sz="81378" autoAdjust="0"/>
  </p:normalViewPr>
  <p:slideViewPr>
    <p:cSldViewPr snapToObjects="1">
      <p:cViewPr varScale="1">
        <p:scale>
          <a:sx n="100" d="100"/>
          <a:sy n="100" d="100"/>
        </p:scale>
        <p:origin x="834" y="78"/>
      </p:cViewPr>
      <p:guideLst/>
    </p:cSldViewPr>
  </p:slideViewPr>
  <p:outlineViewPr>
    <p:cViewPr>
      <p:scale>
        <a:sx n="33" d="100"/>
        <a:sy n="33" d="100"/>
      </p:scale>
      <p:origin x="0" y="-2862"/>
    </p:cViewPr>
  </p:outlineViewPr>
  <p:notesTextViewPr>
    <p:cViewPr>
      <p:scale>
        <a:sx n="3" d="2"/>
        <a:sy n="3" d="2"/>
      </p:scale>
      <p:origin x="0" y="0"/>
    </p:cViewPr>
  </p:notesTextViewPr>
  <p:sorterViewPr>
    <p:cViewPr>
      <p:scale>
        <a:sx n="125" d="100"/>
        <a:sy n="125" d="100"/>
      </p:scale>
      <p:origin x="0" y="-13536"/>
    </p:cViewPr>
  </p:sorterViewPr>
  <p:notesViewPr>
    <p:cSldViewPr snapToObjects="1" showGuides="1">
      <p:cViewPr varScale="1">
        <p:scale>
          <a:sx n="80" d="100"/>
          <a:sy n="80" d="100"/>
        </p:scale>
        <p:origin x="3282" y="90"/>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31-May-16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31-May-16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31-May-16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253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31-May-16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30189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31-May-16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04856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1991 CERN</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31-May-16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14461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JavaScript was originally developed in 10 days in May 1995 by Brendan </a:t>
            </a:r>
            <a:r>
              <a:rPr lang="en-US" sz="900" b="0" i="0" kern="1200" dirty="0" err="1">
                <a:solidFill>
                  <a:schemeClr val="tx1"/>
                </a:solidFill>
                <a:effectLst/>
                <a:latin typeface="Segoe UI Light" pitchFamily="34" charset="0"/>
                <a:ea typeface="+mn-ea"/>
                <a:cs typeface="+mn-cs"/>
              </a:rPr>
              <a:t>Eich</a:t>
            </a:r>
            <a:r>
              <a:rPr lang="en-US" sz="900" b="0" i="0" u="none" strike="noStrike" kern="1200" dirty="0">
                <a:solidFill>
                  <a:schemeClr val="tx1"/>
                </a:solidFill>
                <a:effectLst/>
                <a:latin typeface="Segoe UI Light" pitchFamily="34" charset="0"/>
                <a:ea typeface="+mn-ea"/>
                <a:cs typeface="+mn-cs"/>
              </a:rPr>
              <a:t> for Netscape</a:t>
            </a:r>
          </a:p>
          <a:p>
            <a:r>
              <a:rPr lang="sv-SE" sz="900" b="0" i="0" u="none" strike="noStrike" kern="1200" dirty="0">
                <a:solidFill>
                  <a:schemeClr val="tx1"/>
                </a:solidFill>
                <a:effectLst/>
                <a:latin typeface="Segoe UI Light" pitchFamily="34" charset="0"/>
                <a:ea typeface="+mn-ea"/>
                <a:cs typeface="+mn-cs"/>
              </a:rPr>
              <a:t>Codename: Mocha</a:t>
            </a:r>
          </a:p>
          <a:p>
            <a:r>
              <a:rPr lang="sv-SE" sz="900" b="0" i="0" u="none" strike="noStrike" kern="1200" dirty="0">
                <a:solidFill>
                  <a:schemeClr val="tx1"/>
                </a:solidFill>
                <a:effectLst/>
                <a:latin typeface="Segoe UI Light" pitchFamily="34" charset="0"/>
                <a:ea typeface="+mn-ea"/>
                <a:cs typeface="+mn-cs"/>
              </a:rPr>
              <a:t>Official:</a:t>
            </a:r>
            <a:r>
              <a:rPr lang="sv-SE" sz="900" b="0" i="0" u="none" strike="noStrike" kern="1200" baseline="0" dirty="0">
                <a:solidFill>
                  <a:schemeClr val="tx1"/>
                </a:solidFill>
                <a:effectLst/>
                <a:latin typeface="Segoe UI Light" pitchFamily="34" charset="0"/>
                <a:ea typeface="+mn-ea"/>
                <a:cs typeface="+mn-cs"/>
              </a:rPr>
              <a:t> LiveScript</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31-May-16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637548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Connections per hostname/Max</a:t>
            </a:r>
            <a:r>
              <a:rPr lang="sv-SE" baseline="0" dirty="0"/>
              <a:t> connections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31-May-16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192868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Super Mario,</a:t>
            </a:r>
            <a:r>
              <a:rPr lang="sv-SE" baseline="0"/>
              <a:t> the entire game, was 40 kilobyte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31-May-16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34144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This image is 163 KB</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31-May-16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129896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59578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7168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26487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54707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25168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1394165"/>
            <a:ext cx="6400800" cy="438909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394165"/>
            <a:ext cx="6402388" cy="2834615"/>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a:t>Click to edit Master title style</a:t>
            </a:r>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a:t>Click to edit Master title style</a:t>
            </a:r>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a:t>Click to edit Master title style</a:t>
            </a:r>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rgbClr val="002050"/>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gray">
          <a:xfrm>
            <a:off x="6219825" y="0"/>
            <a:ext cx="6216650" cy="6992587"/>
          </a:xfrm>
          <a:blipFill>
            <a:blip r:embed="rId2"/>
            <a:stretch>
              <a:fillRect/>
            </a:stretch>
          </a:blipFill>
        </p:spPr>
        <p:txBody>
          <a:bodyPr tIns="548640" anchor="ctr" anchorCtr="0">
            <a:noAutofit/>
          </a:bodyPr>
          <a:lstStyle>
            <a:lvl1pPr marL="342900" marR="0" indent="-342900" algn="ctr" defTabSz="932742" rtl="0" eaLnBrk="1" fontAlgn="auto" latinLnBrk="0" hangingPunct="1">
              <a:lnSpc>
                <a:spcPct val="90000"/>
              </a:lnSpc>
              <a:spcBef>
                <a:spcPct val="20000"/>
              </a:spcBef>
              <a:spcAft>
                <a:spcPts val="0"/>
              </a:spcAft>
              <a:buClr>
                <a:schemeClr val="tx1"/>
              </a:buClr>
              <a:buSzPct val="100000"/>
              <a:buFontTx/>
              <a:buBlip>
                <a:blip r:embed="rId3"/>
              </a:buBlip>
              <a:tabLst/>
              <a:defRPr lang="en-US" sz="2400" kern="1200" spc="0" baseline="0" dirty="0">
                <a:gradFill>
                  <a:gsLst>
                    <a:gs pos="1250">
                      <a:srgbClr val="FFFFFF"/>
                    </a:gs>
                    <a:gs pos="100000">
                      <a:srgbClr val="FFFFFF"/>
                    </a:gs>
                  </a:gsLst>
                  <a:lin ang="5400000" scaled="0"/>
                </a:gradFill>
                <a:latin typeface="+mj-lt"/>
                <a:ea typeface="+mn-ea"/>
                <a:cs typeface="+mn-cs"/>
              </a:defRPr>
            </a:lvl1pPr>
          </a:lstStyle>
          <a:p>
            <a:endParaRPr lang="en-US" dirty="0"/>
          </a:p>
        </p:txBody>
      </p:sp>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22319040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2_Rubrikbild">
    <p:spTree>
      <p:nvGrpSpPr>
        <p:cNvPr id="1" name=""/>
        <p:cNvGrpSpPr/>
        <p:nvPr/>
      </p:nvGrpSpPr>
      <p:grpSpPr>
        <a:xfrm>
          <a:off x="0" y="0"/>
          <a:ext cx="0" cy="0"/>
          <a:chOff x="0" y="0"/>
          <a:chExt cx="0" cy="0"/>
        </a:xfrm>
      </p:grpSpPr>
      <p:sp>
        <p:nvSpPr>
          <p:cNvPr id="9" name="Rectangle 8"/>
          <p:cNvSpPr/>
          <p:nvPr userDrawn="1"/>
        </p:nvSpPr>
        <p:spPr>
          <a:xfrm>
            <a:off x="244149" y="5259858"/>
            <a:ext cx="6218238" cy="1452642"/>
          </a:xfrm>
          <a:prstGeom prst="rect">
            <a:avLst/>
          </a:prstGeom>
        </p:spPr>
        <p:txBody>
          <a:bodyPr>
            <a:spAutoFit/>
          </a:bodyPr>
          <a:lstStyle/>
          <a:p>
            <a:pPr marL="0" marR="0" indent="0" algn="l" defTabSz="1243493" rtl="0" eaLnBrk="1" fontAlgn="auto" latinLnBrk="0" hangingPunct="1">
              <a:lnSpc>
                <a:spcPct val="100000"/>
              </a:lnSpc>
              <a:spcBef>
                <a:spcPts val="0"/>
              </a:spcBef>
              <a:spcAft>
                <a:spcPts val="0"/>
              </a:spcAft>
              <a:buClrTx/>
              <a:buSzTx/>
              <a:buFontTx/>
              <a:buNone/>
              <a:tabLst/>
              <a:defRPr/>
            </a:pPr>
            <a:r>
              <a:rPr lang="sv-SE" sz="2448" b="0" i="0" kern="1200" dirty="0">
                <a:solidFill>
                  <a:schemeClr val="tx1"/>
                </a:solidFill>
                <a:effectLst/>
                <a:latin typeface="+mn-lt"/>
                <a:ea typeface="+mn-ea"/>
                <a:cs typeface="+mn-cs"/>
              </a:rPr>
              <a:t>Chris Klug</a:t>
            </a:r>
          </a:p>
          <a:p>
            <a:pPr marL="0" marR="0" indent="0" algn="l" defTabSz="1243493" rtl="0" eaLnBrk="1" fontAlgn="auto" latinLnBrk="0" hangingPunct="1">
              <a:lnSpc>
                <a:spcPct val="100000"/>
              </a:lnSpc>
              <a:spcBef>
                <a:spcPts val="0"/>
              </a:spcBef>
              <a:spcAft>
                <a:spcPts val="0"/>
              </a:spcAft>
              <a:buClrTx/>
              <a:buSzTx/>
              <a:buFontTx/>
              <a:buNone/>
              <a:tabLst/>
              <a:defRPr/>
            </a:pPr>
            <a:r>
              <a:rPr lang="sv-SE" sz="1904" b="0" i="0" kern="1200" dirty="0">
                <a:solidFill>
                  <a:schemeClr val="tx1"/>
                </a:solidFill>
                <a:effectLst/>
                <a:latin typeface="+mn-lt"/>
                <a:ea typeface="+mn-ea"/>
                <a:cs typeface="+mn-cs"/>
              </a:rPr>
              <a:t>Novatrox</a:t>
            </a:r>
          </a:p>
          <a:p>
            <a:pPr marL="0" marR="0" indent="0" algn="l" defTabSz="1243493" rtl="0" eaLnBrk="1" fontAlgn="auto" latinLnBrk="0" hangingPunct="1">
              <a:lnSpc>
                <a:spcPct val="100000"/>
              </a:lnSpc>
              <a:spcBef>
                <a:spcPts val="0"/>
              </a:spcBef>
              <a:spcAft>
                <a:spcPts val="0"/>
              </a:spcAft>
              <a:buClrTx/>
              <a:buSzTx/>
              <a:buFontTx/>
              <a:buNone/>
              <a:tabLst/>
              <a:defRPr/>
            </a:pPr>
            <a:r>
              <a:rPr lang="sv-SE" sz="1496" b="0" i="0" kern="1200" dirty="0">
                <a:solidFill>
                  <a:schemeClr val="tx1"/>
                </a:solidFill>
                <a:effectLst/>
                <a:latin typeface="+mn-lt"/>
                <a:ea typeface="+mn-ea"/>
                <a:cs typeface="+mn-cs"/>
              </a:rPr>
              <a:t>@ZeroKoll</a:t>
            </a:r>
          </a:p>
          <a:p>
            <a:pPr marL="0" marR="0" indent="0" algn="l" defTabSz="1243493" rtl="0" eaLnBrk="1" fontAlgn="auto" latinLnBrk="0" hangingPunct="1">
              <a:lnSpc>
                <a:spcPct val="100000"/>
              </a:lnSpc>
              <a:spcBef>
                <a:spcPts val="0"/>
              </a:spcBef>
              <a:spcAft>
                <a:spcPts val="0"/>
              </a:spcAft>
              <a:buClrTx/>
              <a:buSzTx/>
              <a:buFontTx/>
              <a:buNone/>
              <a:tabLst/>
              <a:defRPr/>
            </a:pPr>
            <a:r>
              <a:rPr lang="sv-SE" sz="1496" b="0" i="0" kern="1200" dirty="0">
                <a:solidFill>
                  <a:schemeClr val="tx1"/>
                </a:solidFill>
                <a:effectLst/>
                <a:latin typeface="+mn-lt"/>
                <a:ea typeface="+mn-ea"/>
                <a:cs typeface="+mn-cs"/>
              </a:rPr>
              <a:t>http://chris.59north.com</a:t>
            </a:r>
          </a:p>
          <a:p>
            <a:pPr marL="0" marR="0" indent="0" algn="l" defTabSz="1243493" rtl="0" eaLnBrk="1" fontAlgn="auto" latinLnBrk="0" hangingPunct="1">
              <a:lnSpc>
                <a:spcPct val="100000"/>
              </a:lnSpc>
              <a:spcBef>
                <a:spcPts val="0"/>
              </a:spcBef>
              <a:spcAft>
                <a:spcPts val="0"/>
              </a:spcAft>
              <a:buClrTx/>
              <a:buSzTx/>
              <a:buFontTx/>
              <a:buNone/>
              <a:tabLst/>
              <a:defRPr/>
            </a:pPr>
            <a:r>
              <a:rPr lang="sv-SE" sz="1496" b="0" i="0" kern="1200" dirty="0">
                <a:solidFill>
                  <a:schemeClr val="tx1"/>
                </a:solidFill>
                <a:effectLst/>
                <a:latin typeface="+mn-lt"/>
                <a:ea typeface="+mn-ea"/>
                <a:cs typeface="+mn-cs"/>
              </a:rPr>
              <a:t>chris.klug@novatrox.se</a:t>
            </a:r>
          </a:p>
        </p:txBody>
      </p:sp>
    </p:spTree>
    <p:extLst>
      <p:ext uri="{BB962C8B-B14F-4D97-AF65-F5344CB8AC3E}">
        <p14:creationId xmlns:p14="http://schemas.microsoft.com/office/powerpoint/2010/main" val="1128919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71539937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625369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279" r:id="rId26"/>
    <p:sldLayoutId id="2147484093" r:id="rId27"/>
    <p:sldLayoutId id="2147484127" r:id="rId28"/>
    <p:sldLayoutId id="2147484128" r:id="rId29"/>
    <p:sldLayoutId id="2147484129" r:id="rId30"/>
    <p:sldLayoutId id="2147484203" r:id="rId31"/>
    <p:sldLayoutId id="2147484272" r:id="rId32"/>
    <p:sldLayoutId id="2147484280" r:id="rId3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3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4415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upload.wikimedia.org/wikipedia/commons/8/87/Google_Chrome_icon_(20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467" y="2582872"/>
            <a:ext cx="1484515" cy="148451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logospike.com/wp-content/uploads/2014/11/Ie_logo-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974" y="2582872"/>
            <a:ext cx="1424386" cy="139307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eople.mozilla.org/~faaborg/files/shiretoko/firefoxIcon/firefox-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4451" y="2678843"/>
            <a:ext cx="1463024" cy="146302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vignette1.wikia.nocookie.net/kirby/images/c/c9/Microsoft_Edge_logo.svg.png/revision/latest?cb=20150908192902&amp;path-prefix=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2353" y="2678843"/>
            <a:ext cx="1216395" cy="1316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11115" y="4127434"/>
            <a:ext cx="98969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6/17</a:t>
            </a:r>
            <a:endParaRPr lang="en-US" sz="2400"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 name="TextBox 8"/>
          <p:cNvSpPr txBox="1"/>
          <p:nvPr/>
        </p:nvSpPr>
        <p:spPr>
          <a:xfrm>
            <a:off x="4396876" y="4141867"/>
            <a:ext cx="98969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6/10</a:t>
            </a:r>
            <a:endParaRPr lang="en-US" sz="2400"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0" name="TextBox 9"/>
          <p:cNvSpPr txBox="1"/>
          <p:nvPr/>
        </p:nvSpPr>
        <p:spPr>
          <a:xfrm>
            <a:off x="7063319" y="4141867"/>
            <a:ext cx="108587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13/17</a:t>
            </a:r>
            <a:endParaRPr lang="en-US" sz="2400"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 name="TextBox 10"/>
          <p:cNvSpPr txBox="1"/>
          <p:nvPr/>
        </p:nvSpPr>
        <p:spPr>
          <a:xfrm>
            <a:off x="9547612" y="4141867"/>
            <a:ext cx="108587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13/17</a:t>
            </a:r>
            <a:endParaRPr lang="en-US" sz="2400"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3" name="TextBox 2"/>
          <p:cNvSpPr txBox="1"/>
          <p:nvPr/>
        </p:nvSpPr>
        <p:spPr>
          <a:xfrm>
            <a:off x="1448663" y="6345494"/>
            <a:ext cx="10890995" cy="627864"/>
          </a:xfrm>
          <a:prstGeom prst="rect">
            <a:avLst/>
          </a:prstGeom>
          <a:noFill/>
        </p:spPr>
        <p:txBody>
          <a:bodyPr wrap="non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Connections per Host / Max Connections </a:t>
            </a:r>
            <a:r>
              <a:rPr lang="en-US" sz="2400" dirty="0">
                <a:gradFill>
                  <a:gsLst>
                    <a:gs pos="2917">
                      <a:schemeClr val="tx1"/>
                    </a:gs>
                    <a:gs pos="30000">
                      <a:schemeClr val="tx1"/>
                    </a:gs>
                  </a:gsLst>
                  <a:lin ang="5400000" scaled="0"/>
                </a:gradFill>
                <a:latin typeface="+mj-lt"/>
                <a:ea typeface="Segoe UI Black" panose="020B0A02040204020203" pitchFamily="34" charset="0"/>
                <a:cs typeface="Segoe UI Black" panose="020B0A02040204020203" pitchFamily="34" charset="0"/>
              </a:rPr>
              <a:t>| </a:t>
            </a:r>
            <a:r>
              <a:rPr lang="en-US" sz="2400" dirty="0">
                <a:gradFill>
                  <a:gsLst>
                    <a:gs pos="2917">
                      <a:schemeClr val="tx1"/>
                    </a:gs>
                    <a:gs pos="30000">
                      <a:schemeClr val="tx1"/>
                    </a:gs>
                  </a:gsLst>
                  <a:lin ang="5400000" scaled="0"/>
                </a:gradFill>
                <a:latin typeface="+mj-lt"/>
              </a:rPr>
              <a:t>http://www.browserscope.org/</a:t>
            </a:r>
          </a:p>
        </p:txBody>
      </p:sp>
    </p:spTree>
    <p:extLst>
      <p:ext uri="{BB962C8B-B14F-4D97-AF65-F5344CB8AC3E}">
        <p14:creationId xmlns:p14="http://schemas.microsoft.com/office/powerpoint/2010/main" val="37640967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www.alcaweb.org/archfs/v3/gsacket/8/frXbUkgtd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9311" y="1315241"/>
            <a:ext cx="1463024" cy="14630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www.alcaweb.org/archfs/v3/gsacket/8/frXbUkgtd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9311" y="2817098"/>
            <a:ext cx="1463024" cy="14630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www.alcaweb.org/archfs/v3/gsacket/8/frXbUkgtd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3458" y="4323967"/>
            <a:ext cx="1463024" cy="14630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www.alcaweb.org/archfs/v3/gsacket/8/frXbUkgtd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2724" y="2404985"/>
            <a:ext cx="2287248" cy="2287248"/>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4875598" y="3434317"/>
            <a:ext cx="1694248" cy="228584"/>
          </a:xfrm>
          <a:prstGeom prst="rightArrow">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ight Arrow 9"/>
          <p:cNvSpPr/>
          <p:nvPr/>
        </p:nvSpPr>
        <p:spPr bwMode="auto">
          <a:xfrm rot="1800000">
            <a:off x="4850044" y="2525694"/>
            <a:ext cx="1906629" cy="236431"/>
          </a:xfrm>
          <a:prstGeom prst="rightArrow">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ight Arrow 10"/>
          <p:cNvSpPr/>
          <p:nvPr/>
        </p:nvSpPr>
        <p:spPr bwMode="auto">
          <a:xfrm rot="19800000">
            <a:off x="4850046" y="4323838"/>
            <a:ext cx="1906628" cy="236431"/>
          </a:xfrm>
          <a:prstGeom prst="rightArrow">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01266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 t="78922" r="67627" b="1"/>
          <a:stretch/>
        </p:blipFill>
        <p:spPr>
          <a:xfrm>
            <a:off x="1514660" y="2857189"/>
            <a:ext cx="9824161" cy="1806891"/>
          </a:xfrm>
          <a:prstGeom prst="rect">
            <a:avLst/>
          </a:prstGeom>
        </p:spPr>
      </p:pic>
      <p:sp>
        <p:nvSpPr>
          <p:cNvPr id="3" name="Right Arrow 2"/>
          <p:cNvSpPr/>
          <p:nvPr/>
        </p:nvSpPr>
        <p:spPr bwMode="auto">
          <a:xfrm rot="13846971">
            <a:off x="4104801" y="4762158"/>
            <a:ext cx="1297481" cy="683551"/>
          </a:xfrm>
          <a:prstGeom prst="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ight Arrow 3"/>
          <p:cNvSpPr/>
          <p:nvPr/>
        </p:nvSpPr>
        <p:spPr bwMode="auto">
          <a:xfrm rot="18794127">
            <a:off x="2713260" y="4762158"/>
            <a:ext cx="1297481" cy="683551"/>
          </a:xfrm>
          <a:prstGeom prst="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ight Arrow 4"/>
          <p:cNvSpPr/>
          <p:nvPr/>
        </p:nvSpPr>
        <p:spPr bwMode="auto">
          <a:xfrm rot="7024302">
            <a:off x="3817427" y="3233428"/>
            <a:ext cx="1297481" cy="683551"/>
          </a:xfrm>
          <a:prstGeom prst="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ight Arrow 5"/>
          <p:cNvSpPr/>
          <p:nvPr/>
        </p:nvSpPr>
        <p:spPr bwMode="auto">
          <a:xfrm rot="2594127">
            <a:off x="2622840" y="3433153"/>
            <a:ext cx="1297481" cy="683551"/>
          </a:xfrm>
          <a:prstGeom prst="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5374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6" name="Picture 4" descr="http://paper4pc.com/images/super-mario-wallpaper-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726" y="334545"/>
            <a:ext cx="8940800" cy="558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001545" y="6069763"/>
            <a:ext cx="24131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40 KB in 1985</a:t>
            </a:r>
            <a:endParaRPr lang="en-US" sz="2400" dirty="0" err="1">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5172704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whyareyoustupid.com/wp-content/uploads/need-an-ark-funny-memes-pics-memes-funny-funny-5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628" y="388336"/>
            <a:ext cx="5715000" cy="55149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963214" y="6069763"/>
            <a:ext cx="2555828"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163 KB in 2016</a:t>
            </a:r>
            <a:endParaRPr lang="en-US" sz="2400" dirty="0" err="1">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8998687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hdpicturess.com/wp-content/uploads/bootstrap-3-logo-wallpapers-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6579" y="679127"/>
            <a:ext cx="3931877" cy="39318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343016" y="6422061"/>
            <a:ext cx="2082301" cy="572464"/>
          </a:xfrm>
          <a:prstGeom prst="rect">
            <a:avLst/>
          </a:prstGeom>
          <a:noFill/>
        </p:spPr>
        <p:txBody>
          <a:bodyPr wrap="none" lIns="182880" tIns="146304" rIns="182880" bIns="146304" rtlCol="0">
            <a:spAutoFit/>
          </a:bodyPr>
          <a:lstStyle/>
          <a:p>
            <a:pPr>
              <a:lnSpc>
                <a:spcPct val="90000"/>
              </a:lnSpc>
              <a:spcAft>
                <a:spcPts val="600"/>
              </a:spcAft>
            </a:pPr>
            <a:r>
              <a:rPr lang="sv-SE" sz="2000" dirty="0">
                <a:gradFill>
                  <a:gsLst>
                    <a:gs pos="2917">
                      <a:schemeClr val="tx1"/>
                    </a:gs>
                    <a:gs pos="30000">
                      <a:schemeClr val="tx1"/>
                    </a:gs>
                  </a:gsLst>
                  <a:lin ang="5400000" scaled="0"/>
                </a:gradFill>
                <a:latin typeface="+mj-lt"/>
                <a:ea typeface="Segoe UI Black" panose="020B0A02040204020203" pitchFamily="34" charset="0"/>
                <a:cs typeface="Segoe UI Black" panose="020B0A02040204020203" pitchFamily="34" charset="0"/>
              </a:rPr>
              <a:t>Based on v. 3.1.1</a:t>
            </a:r>
            <a:endParaRPr lang="en-US" sz="2000" dirty="0" err="1">
              <a:gradFill>
                <a:gsLst>
                  <a:gs pos="2917">
                    <a:schemeClr val="tx1"/>
                  </a:gs>
                  <a:gs pos="30000">
                    <a:schemeClr val="tx1"/>
                  </a:gs>
                </a:gsLst>
                <a:lin ang="5400000" scaled="0"/>
              </a:gradFill>
              <a:latin typeface="+mj-lt"/>
              <a:ea typeface="Segoe UI Black" panose="020B0A02040204020203" pitchFamily="34" charset="0"/>
              <a:cs typeface="Segoe UI Black" panose="020B0A02040204020203" pitchFamily="34" charset="0"/>
            </a:endParaRPr>
          </a:p>
        </p:txBody>
      </p:sp>
      <p:grpSp>
        <p:nvGrpSpPr>
          <p:cNvPr id="3" name="Group 2"/>
          <p:cNvGrpSpPr/>
          <p:nvPr/>
        </p:nvGrpSpPr>
        <p:grpSpPr>
          <a:xfrm>
            <a:off x="4352211" y="4627478"/>
            <a:ext cx="3640612" cy="1446550"/>
            <a:chOff x="3487049" y="4868847"/>
            <a:chExt cx="3640612" cy="1446550"/>
          </a:xfrm>
        </p:grpSpPr>
        <p:sp>
          <p:nvSpPr>
            <p:cNvPr id="5" name="TextBox 4"/>
            <p:cNvSpPr txBox="1"/>
            <p:nvPr/>
          </p:nvSpPr>
          <p:spPr>
            <a:xfrm>
              <a:off x="3487049" y="4868847"/>
              <a:ext cx="2140651" cy="1446550"/>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.css</a:t>
              </a:r>
            </a:p>
            <a:p>
              <a:pPr>
                <a:lnSpc>
                  <a:spcPct val="90000"/>
                </a:lnSpc>
                <a:spcAft>
                  <a:spcPts val="600"/>
                </a:spcAft>
              </a:pPr>
              <a:r>
                <a:rPr lang="sv-SE" sz="24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.min.css</a:t>
              </a:r>
            </a:p>
            <a:p>
              <a:pPr>
                <a:lnSpc>
                  <a:spcPct val="90000"/>
                </a:lnSpc>
                <a:spcAft>
                  <a:spcPts val="600"/>
                </a:spcAft>
              </a:pPr>
              <a:r>
                <a:rPr lang="sv-SE" sz="24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.min.css.zip</a:t>
              </a:r>
              <a:endParaRPr lang="en-US" sz="2400" dirty="0" err="1">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TextBox 5"/>
            <p:cNvSpPr txBox="1"/>
            <p:nvPr/>
          </p:nvSpPr>
          <p:spPr>
            <a:xfrm>
              <a:off x="5766006" y="4868847"/>
              <a:ext cx="1361655" cy="1446550"/>
            </a:xfrm>
            <a:prstGeom prst="rect">
              <a:avLst/>
            </a:prstGeom>
            <a:noFill/>
          </p:spPr>
          <p:txBody>
            <a:bodyPr wrap="none" lIns="182880" tIns="146304" rIns="182880" bIns="146304" rtlCol="0">
              <a:spAutoFit/>
            </a:bodyPr>
            <a:lstStyle/>
            <a:p>
              <a:pPr algn="r">
                <a:lnSpc>
                  <a:spcPct val="90000"/>
                </a:lnSpc>
                <a:spcAft>
                  <a:spcPts val="600"/>
                </a:spcAft>
              </a:pPr>
              <a:r>
                <a:rPr lang="sv-SE" sz="24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118 KB</a:t>
              </a:r>
            </a:p>
            <a:p>
              <a:pPr algn="r">
                <a:lnSpc>
                  <a:spcPct val="90000"/>
                </a:lnSpc>
                <a:spcAft>
                  <a:spcPts val="600"/>
                </a:spcAft>
              </a:pPr>
              <a:r>
                <a:rPr lang="sv-SE" sz="24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98 KB</a:t>
              </a:r>
            </a:p>
            <a:p>
              <a:pPr algn="r">
                <a:lnSpc>
                  <a:spcPct val="90000"/>
                </a:lnSpc>
                <a:spcAft>
                  <a:spcPts val="600"/>
                </a:spcAft>
              </a:pPr>
              <a:r>
                <a:rPr lang="sv-SE" sz="24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17 KB</a:t>
              </a:r>
              <a:endParaRPr lang="en-US" sz="2400" dirty="0" err="1">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49075356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978" y="2582872"/>
            <a:ext cx="11887200" cy="1831975"/>
          </a:xfrm>
        </p:spPr>
        <p:txBody>
          <a:bodyPr/>
          <a:lstStyle/>
          <a:p>
            <a:r>
              <a:rPr lang="sv-SE" sz="8000" dirty="0"/>
              <a:t>Is perf and bandwidth the only reasons to do this?</a:t>
            </a:r>
            <a:endParaRPr lang="en-US" sz="8000" dirty="0"/>
          </a:p>
        </p:txBody>
      </p:sp>
    </p:spTree>
    <p:extLst>
      <p:ext uri="{BB962C8B-B14F-4D97-AF65-F5344CB8AC3E}">
        <p14:creationId xmlns:p14="http://schemas.microsoft.com/office/powerpoint/2010/main" val="229142360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http://filiph.net/slides/dart-webexpo/assets/pics/js-w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823" y="2034238"/>
            <a:ext cx="4588396" cy="2834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8581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www.typescriptlang.org/content/images/logo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517" y="952526"/>
            <a:ext cx="2878323" cy="70231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adamwills.github.io/WordCamp2015/img/les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3701" y="4729263"/>
            <a:ext cx="2377414" cy="106101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dab1nmslvvntp.cloudfront.net/wp-content/uploads/2015/01/1420714180sas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1188" y="4550574"/>
            <a:ext cx="1690258" cy="126670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coffeescript.org/documentation/image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4336" y="936970"/>
            <a:ext cx="4286250" cy="7334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235724" y="6148993"/>
            <a:ext cx="2974212" cy="683264"/>
          </a:xfrm>
          <a:prstGeom prst="rect">
            <a:avLst/>
          </a:prstGeom>
          <a:noFill/>
        </p:spPr>
        <p:txBody>
          <a:bodyPr wrap="none" lIns="182880" tIns="146304" rIns="182880" bIns="146304" rtlCol="0">
            <a:spAutoFit/>
          </a:bodyPr>
          <a:lstStyle/>
          <a:p>
            <a:pPr>
              <a:lnSpc>
                <a:spcPct val="90000"/>
              </a:lnSpc>
              <a:spcAft>
                <a:spcPts val="600"/>
              </a:spcAft>
            </a:pPr>
            <a:r>
              <a:rPr lang="sv-SE" sz="2800" dirty="0">
                <a:gradFill>
                  <a:gsLst>
                    <a:gs pos="2917">
                      <a:schemeClr val="tx1"/>
                    </a:gs>
                    <a:gs pos="30000">
                      <a:schemeClr val="tx1"/>
                    </a:gs>
                  </a:gsLst>
                  <a:lin ang="5400000" scaled="0"/>
                </a:gradFill>
              </a:rPr>
              <a:t>and then some...</a:t>
            </a:r>
            <a:endParaRPr lang="en-US" sz="2800" dirty="0" err="1">
              <a:gradFill>
                <a:gsLst>
                  <a:gs pos="2917">
                    <a:schemeClr val="tx1"/>
                  </a:gs>
                  <a:gs pos="30000">
                    <a:schemeClr val="tx1"/>
                  </a:gs>
                </a:gsLst>
                <a:lin ang="5400000" scaled="0"/>
              </a:gradFill>
            </a:endParaRPr>
          </a:p>
        </p:txBody>
      </p:sp>
      <p:pic>
        <p:nvPicPr>
          <p:cNvPr id="2050" name="Picture 2" descr="https://lh5.googleusercontent.com/-6LE2zGf0peU/AAAAAAAAAAI/AAAAAAAAAe0/_ffuHBWR1ec/phot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8618" y="2068022"/>
            <a:ext cx="1400912" cy="14009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raw.githubusercontent.com/cljsinfo/logo.cljs/master/clj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5014" y="2123497"/>
            <a:ext cx="1397160" cy="139089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avatars1.githubusercontent.com/u/3826779?v=3&amp;s=4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57284" y="2043890"/>
            <a:ext cx="1578440" cy="157844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a:off x="2743555" y="4025184"/>
            <a:ext cx="7132242" cy="0"/>
          </a:xfrm>
          <a:prstGeom prst="line">
            <a:avLst/>
          </a:prstGeom>
          <a:ln>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15083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http://timemanagementninja.com/wp-content/uploads/2014/09/Overwhelm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214" y="-16055"/>
            <a:ext cx="10515870" cy="7010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2975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580" y="1668482"/>
            <a:ext cx="6217858" cy="1737347"/>
          </a:xfrm>
        </p:spPr>
        <p:txBody>
          <a:bodyPr/>
          <a:lstStyle/>
          <a:p>
            <a:pPr fontAlgn="base"/>
            <a:r>
              <a:rPr lang="en-US" b="1" dirty="0"/>
              <a:t>I say A “front-end build pipeline” – You say WAT!?</a:t>
            </a:r>
          </a:p>
        </p:txBody>
      </p:sp>
      <p:sp>
        <p:nvSpPr>
          <p:cNvPr id="3" name="Text Placeholder 2"/>
          <p:cNvSpPr>
            <a:spLocks noGrp="1"/>
          </p:cNvSpPr>
          <p:nvPr>
            <p:ph type="body" sz="quarter" idx="14"/>
          </p:nvPr>
        </p:nvSpPr>
        <p:spPr>
          <a:xfrm>
            <a:off x="457580" y="4777407"/>
            <a:ext cx="6217858" cy="1005853"/>
          </a:xfrm>
        </p:spPr>
        <p:txBody>
          <a:bodyPr anchor="b"/>
          <a:lstStyle/>
          <a:p>
            <a:r>
              <a:rPr lang="en-US" dirty="0"/>
              <a:t>Chris Klug</a:t>
            </a:r>
          </a:p>
          <a:p>
            <a:r>
              <a:rPr lang="sv-SE" sz="2400" dirty="0"/>
              <a:t>Novatrox   |   chris.klug@novatrox.se</a:t>
            </a:r>
          </a:p>
          <a:p>
            <a:r>
              <a:rPr lang="sv-SE" sz="2400" dirty="0"/>
              <a:t>@ZeroKoll   |   http://chris.59north.com</a:t>
            </a:r>
            <a:endParaRPr lang="en-US" sz="2000" dirty="0"/>
          </a:p>
        </p:txBody>
      </p:sp>
    </p:spTree>
    <p:extLst>
      <p:ext uri="{BB962C8B-B14F-4D97-AF65-F5344CB8AC3E}">
        <p14:creationId xmlns:p14="http://schemas.microsoft.com/office/powerpoint/2010/main" val="314688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9222" name="Picture 6" descr="https://upload.wikimedia.org/wikipedia/commons/thumb/d/d9/Node.js_logo.svg/2000px-Node.js_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176" y="2582872"/>
            <a:ext cx="5644530" cy="152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1778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upload.wikimedia.org/wikipedia/commons/thumb/d/db/Npm-logo.svg/320px-Npm-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8091" y="3205195"/>
            <a:ext cx="3048000" cy="1181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7490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7964" y="2601134"/>
            <a:ext cx="10465044" cy="4004173"/>
          </a:xfrm>
          <a:prstGeom prst="rect">
            <a:avLst/>
          </a:prstGeom>
          <a:noFill/>
        </p:spPr>
        <p:txBody>
          <a:bodyPr wrap="none" lIns="182880" tIns="146304" rIns="182880" bIns="146304" rtlCol="0" anchor="b">
            <a:spAutoFit/>
          </a:bodyPr>
          <a:lstStyle/>
          <a:p>
            <a:pPr>
              <a:lnSpc>
                <a:spcPct val="90000"/>
              </a:lnSpc>
              <a:spcAft>
                <a:spcPts val="600"/>
              </a:spcAft>
            </a:pPr>
            <a:r>
              <a:rPr lang="sv-SE" sz="4000" dirty="0">
                <a:gradFill>
                  <a:gsLst>
                    <a:gs pos="2917">
                      <a:schemeClr val="tx1"/>
                    </a:gs>
                    <a:gs pos="30000">
                      <a:schemeClr val="tx1"/>
                    </a:gs>
                  </a:gsLst>
                  <a:lin ang="5400000" scaled="0"/>
                </a:gradFill>
                <a:ea typeface="Segoe UI Black" panose="020B0A02040204020203" pitchFamily="34" charset="0"/>
                <a:cs typeface="Segoe UI Black" panose="020B0A02040204020203" pitchFamily="34" charset="0"/>
              </a:rPr>
              <a:t>&gt; </a:t>
            </a:r>
            <a:r>
              <a:rPr lang="sv-SE" sz="4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npm install </a:t>
            </a:r>
            <a:r>
              <a:rPr lang="sv-SE" sz="4000" i="1" dirty="0">
                <a:gradFill>
                  <a:gsLst>
                    <a:gs pos="2917">
                      <a:schemeClr val="tx1"/>
                    </a:gs>
                    <a:gs pos="30000">
                      <a:schemeClr val="tx1"/>
                    </a:gs>
                  </a:gsLst>
                  <a:lin ang="5400000" scaled="0"/>
                </a:gradFill>
                <a:latin typeface="+mj-lt"/>
                <a:ea typeface="Segoe UI Black" panose="020B0A02040204020203" pitchFamily="34" charset="0"/>
                <a:cs typeface="Segoe UI Black" panose="020B0A02040204020203" pitchFamily="34" charset="0"/>
              </a:rPr>
              <a:t>Package-of-Choice</a:t>
            </a:r>
          </a:p>
          <a:p>
            <a:pPr>
              <a:lnSpc>
                <a:spcPct val="90000"/>
              </a:lnSpc>
              <a:spcAft>
                <a:spcPts val="600"/>
              </a:spcAft>
            </a:pPr>
            <a:endParaRPr lang="sv-SE" sz="4000" i="1" dirty="0">
              <a:gradFill>
                <a:gsLst>
                  <a:gs pos="2917">
                    <a:schemeClr val="tx1"/>
                  </a:gs>
                  <a:gs pos="30000">
                    <a:schemeClr val="tx1"/>
                  </a:gs>
                </a:gsLst>
                <a:lin ang="5400000" scaled="0"/>
              </a:gradFill>
              <a:ea typeface="Segoe UI Black" panose="020B0A02040204020203" pitchFamily="34" charset="0"/>
              <a:cs typeface="Segoe UI Black" panose="020B0A02040204020203" pitchFamily="34" charset="0"/>
            </a:endParaRPr>
          </a:p>
          <a:p>
            <a:pPr>
              <a:lnSpc>
                <a:spcPct val="90000"/>
              </a:lnSpc>
              <a:spcAft>
                <a:spcPts val="600"/>
              </a:spcAft>
            </a:pPr>
            <a:r>
              <a:rPr lang="sv-SE" sz="4000" i="1" dirty="0">
                <a:gradFill>
                  <a:gsLst>
                    <a:gs pos="2917">
                      <a:schemeClr val="tx1"/>
                    </a:gs>
                    <a:gs pos="30000">
                      <a:schemeClr val="tx1"/>
                    </a:gs>
                  </a:gsLst>
                  <a:lin ang="5400000" scaled="0"/>
                </a:gradFill>
                <a:ea typeface="Segoe UI Black" panose="020B0A02040204020203" pitchFamily="34" charset="0"/>
                <a:cs typeface="Segoe UI Black" panose="020B0A02040204020203" pitchFamily="34" charset="0"/>
              </a:rPr>
              <a:t>or</a:t>
            </a:r>
            <a:endParaRPr lang="sv-SE" sz="4000" dirty="0">
              <a:gradFill>
                <a:gsLst>
                  <a:gs pos="2917">
                    <a:schemeClr val="tx1"/>
                  </a:gs>
                  <a:gs pos="30000">
                    <a:schemeClr val="tx1"/>
                  </a:gs>
                </a:gsLst>
                <a:lin ang="5400000" scaled="0"/>
              </a:gradFill>
              <a:ea typeface="Segoe UI Black" panose="020B0A02040204020203" pitchFamily="34" charset="0"/>
              <a:cs typeface="Segoe UI Black" panose="020B0A02040204020203" pitchFamily="34" charset="0"/>
            </a:endParaRPr>
          </a:p>
          <a:p>
            <a:pPr>
              <a:lnSpc>
                <a:spcPct val="90000"/>
              </a:lnSpc>
              <a:spcAft>
                <a:spcPts val="600"/>
              </a:spcAft>
            </a:pPr>
            <a:endParaRPr lang="sv-SE" sz="4000" dirty="0">
              <a:gradFill>
                <a:gsLst>
                  <a:gs pos="2917">
                    <a:schemeClr val="tx1"/>
                  </a:gs>
                  <a:gs pos="30000">
                    <a:schemeClr val="tx1"/>
                  </a:gs>
                </a:gsLst>
                <a:lin ang="5400000" scaled="0"/>
              </a:gradFill>
              <a:ea typeface="Segoe UI Black" panose="020B0A02040204020203" pitchFamily="34" charset="0"/>
              <a:cs typeface="Segoe UI Black" panose="020B0A02040204020203" pitchFamily="34" charset="0"/>
            </a:endParaRPr>
          </a:p>
          <a:p>
            <a:pPr>
              <a:lnSpc>
                <a:spcPct val="90000"/>
              </a:lnSpc>
              <a:spcAft>
                <a:spcPts val="600"/>
              </a:spcAft>
            </a:pPr>
            <a:r>
              <a:rPr lang="sv-SE" sz="4000" dirty="0">
                <a:gradFill>
                  <a:gsLst>
                    <a:gs pos="2917">
                      <a:schemeClr val="tx1"/>
                    </a:gs>
                    <a:gs pos="30000">
                      <a:schemeClr val="tx1"/>
                    </a:gs>
                  </a:gsLst>
                  <a:lin ang="5400000" scaled="0"/>
                </a:gradFill>
                <a:ea typeface="Segoe UI Black" panose="020B0A02040204020203" pitchFamily="34" charset="0"/>
                <a:cs typeface="Segoe UI Black" panose="020B0A02040204020203" pitchFamily="34" charset="0"/>
              </a:rPr>
              <a:t>&gt;</a:t>
            </a:r>
            <a:r>
              <a:rPr lang="sv-SE" sz="4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npm init</a:t>
            </a:r>
          </a:p>
          <a:p>
            <a:pPr>
              <a:lnSpc>
                <a:spcPct val="90000"/>
              </a:lnSpc>
              <a:spcAft>
                <a:spcPts val="600"/>
              </a:spcAft>
            </a:pPr>
            <a:r>
              <a:rPr lang="sv-SE" sz="4000" dirty="0">
                <a:gradFill>
                  <a:gsLst>
                    <a:gs pos="2917">
                      <a:schemeClr val="tx1"/>
                    </a:gs>
                    <a:gs pos="30000">
                      <a:schemeClr val="tx1"/>
                    </a:gs>
                  </a:gsLst>
                  <a:lin ang="5400000" scaled="0"/>
                </a:gradFill>
                <a:ea typeface="Segoe UI Black" panose="020B0A02040204020203" pitchFamily="34" charset="0"/>
                <a:cs typeface="Segoe UI Black" panose="020B0A02040204020203" pitchFamily="34" charset="0"/>
              </a:rPr>
              <a:t>&gt;</a:t>
            </a:r>
            <a:r>
              <a:rPr lang="sv-SE" sz="4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npm install </a:t>
            </a:r>
            <a:r>
              <a:rPr lang="sv-SE" sz="4000" i="1" dirty="0">
                <a:gradFill>
                  <a:gsLst>
                    <a:gs pos="2917">
                      <a:schemeClr val="tx1"/>
                    </a:gs>
                    <a:gs pos="30000">
                      <a:schemeClr val="tx1"/>
                    </a:gs>
                  </a:gsLst>
                  <a:lin ang="5400000" scaled="0"/>
                </a:gradFill>
                <a:latin typeface="+mj-lt"/>
                <a:ea typeface="Segoe UI Black" panose="020B0A02040204020203" pitchFamily="34" charset="0"/>
                <a:cs typeface="Segoe UI Black" panose="020B0A02040204020203" pitchFamily="34" charset="0"/>
              </a:rPr>
              <a:t>Package-of-Choice</a:t>
            </a:r>
            <a:r>
              <a:rPr lang="sv-SE" sz="4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 --save-dev</a:t>
            </a:r>
          </a:p>
        </p:txBody>
      </p:sp>
    </p:spTree>
    <p:extLst>
      <p:ext uri="{BB962C8B-B14F-4D97-AF65-F5344CB8AC3E}">
        <p14:creationId xmlns:p14="http://schemas.microsoft.com/office/powerpoint/2010/main" val="32886019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7964" y="5756725"/>
            <a:ext cx="3546484" cy="849463"/>
          </a:xfrm>
          <a:prstGeom prst="rect">
            <a:avLst/>
          </a:prstGeom>
          <a:noFill/>
        </p:spPr>
        <p:txBody>
          <a:bodyPr wrap="none" lIns="182880" tIns="146304" rIns="182880" bIns="146304" rtlCol="0" anchor="b">
            <a:spAutoFit/>
          </a:bodyPr>
          <a:lstStyle/>
          <a:p>
            <a:pPr>
              <a:lnSpc>
                <a:spcPct val="90000"/>
              </a:lnSpc>
              <a:spcAft>
                <a:spcPts val="600"/>
              </a:spcAft>
            </a:pPr>
            <a:r>
              <a:rPr lang="sv-SE" sz="4000" dirty="0">
                <a:gradFill>
                  <a:gsLst>
                    <a:gs pos="2917">
                      <a:schemeClr val="tx1"/>
                    </a:gs>
                    <a:gs pos="30000">
                      <a:schemeClr val="tx1"/>
                    </a:gs>
                  </a:gsLst>
                  <a:lin ang="5400000" scaled="0"/>
                </a:gradFill>
                <a:ea typeface="Segoe UI Black" panose="020B0A02040204020203" pitchFamily="34" charset="0"/>
                <a:cs typeface="Segoe UI Black" panose="020B0A02040204020203" pitchFamily="34" charset="0"/>
              </a:rPr>
              <a:t>&gt;</a:t>
            </a:r>
            <a:r>
              <a:rPr lang="sv-SE" sz="4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npm install</a:t>
            </a:r>
            <a:endParaRPr lang="sv-SE" sz="4000" dirty="0">
              <a:gradFill>
                <a:gsLst>
                  <a:gs pos="7000">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1132404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896" y="1"/>
            <a:ext cx="10827436" cy="6994524"/>
          </a:xfrm>
          <a:prstGeom prst="rect">
            <a:avLst/>
          </a:prstGeom>
        </p:spPr>
      </p:pic>
    </p:spTree>
    <p:extLst>
      <p:ext uri="{BB962C8B-B14F-4D97-AF65-F5344CB8AC3E}">
        <p14:creationId xmlns:p14="http://schemas.microsoft.com/office/powerpoint/2010/main" val="80993981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https://avatars1.githubusercontent.com/u/3709251?v=3&amp;s=4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9311" y="2399994"/>
            <a:ext cx="2773608" cy="277360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arva.io/img/customers/jspm_i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1188" y="2765702"/>
            <a:ext cx="2042192" cy="2042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0497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7964" y="3863018"/>
            <a:ext cx="10723128" cy="2742289"/>
          </a:xfrm>
          <a:prstGeom prst="rect">
            <a:avLst/>
          </a:prstGeom>
          <a:noFill/>
        </p:spPr>
        <p:txBody>
          <a:bodyPr wrap="none" lIns="182880" tIns="146304" rIns="182880" bIns="146304" rtlCol="0" anchor="b">
            <a:spAutoFit/>
          </a:bodyPr>
          <a:lstStyle/>
          <a:p>
            <a:pPr>
              <a:lnSpc>
                <a:spcPct val="90000"/>
              </a:lnSpc>
              <a:spcAft>
                <a:spcPts val="600"/>
              </a:spcAft>
            </a:pPr>
            <a:r>
              <a:rPr lang="en-US" sz="4000" dirty="0">
                <a:solidFill>
                  <a:schemeClr val="tx1">
                    <a:alpha val="50000"/>
                  </a:schemeClr>
                </a:solidFill>
                <a:ea typeface="Segoe UI Black" panose="020B0A02040204020203" pitchFamily="34" charset="0"/>
                <a:cs typeface="Segoe UI Black" panose="020B0A02040204020203" pitchFamily="34" charset="0"/>
              </a:rPr>
              <a:t>&gt;</a:t>
            </a:r>
            <a:r>
              <a:rPr lang="en-US" sz="4000" dirty="0" err="1">
                <a:solidFill>
                  <a:schemeClr val="tx1">
                    <a:alpha val="50000"/>
                  </a:schemeClr>
                </a:solidFill>
                <a:latin typeface="Segoe UI Black" panose="020B0A02040204020203" pitchFamily="34" charset="0"/>
                <a:ea typeface="Segoe UI Black" panose="020B0A02040204020203" pitchFamily="34" charset="0"/>
                <a:cs typeface="Segoe UI Black" panose="020B0A02040204020203" pitchFamily="34" charset="0"/>
              </a:rPr>
              <a:t>npm</a:t>
            </a:r>
            <a:r>
              <a:rPr lang="en-US" sz="4000" dirty="0">
                <a:solidFill>
                  <a:schemeClr val="tx1">
                    <a:alpha val="50000"/>
                  </a:schemeClr>
                </a:solidFill>
                <a:latin typeface="Segoe UI Black" panose="020B0A02040204020203" pitchFamily="34" charset="0"/>
                <a:ea typeface="Segoe UI Black" panose="020B0A02040204020203" pitchFamily="34" charset="0"/>
                <a:cs typeface="Segoe UI Black" panose="020B0A02040204020203" pitchFamily="34" charset="0"/>
              </a:rPr>
              <a:t> install –g</a:t>
            </a:r>
            <a:r>
              <a:rPr lang="en-US" sz="4000" dirty="0">
                <a:solidFill>
                  <a:schemeClr val="tx1">
                    <a:alpha val="50000"/>
                  </a:schemeClr>
                </a:solidFill>
              </a:rPr>
              <a:t> </a:t>
            </a:r>
            <a:r>
              <a:rPr lang="en-US" sz="4000" i="1" dirty="0">
                <a:solidFill>
                  <a:schemeClr val="tx1">
                    <a:alpha val="50000"/>
                  </a:schemeClr>
                </a:solidFill>
                <a:latin typeface="+mj-lt"/>
              </a:rPr>
              <a:t>Package-Manager-of-Choice</a:t>
            </a:r>
          </a:p>
          <a:p>
            <a:pPr>
              <a:lnSpc>
                <a:spcPct val="90000"/>
              </a:lnSpc>
              <a:spcAft>
                <a:spcPts val="600"/>
              </a:spcAft>
            </a:pPr>
            <a:r>
              <a:rPr lang="sv-SE" sz="4000" dirty="0">
                <a:gradFill>
                  <a:gsLst>
                    <a:gs pos="2917">
                      <a:schemeClr val="tx1"/>
                    </a:gs>
                    <a:gs pos="30000">
                      <a:schemeClr val="tx1"/>
                    </a:gs>
                  </a:gsLst>
                  <a:lin ang="5400000" scaled="0"/>
                </a:gradFill>
                <a:ea typeface="Segoe UI Black" panose="020B0A02040204020203" pitchFamily="34" charset="0"/>
                <a:cs typeface="Segoe UI Black" panose="020B0A02040204020203" pitchFamily="34" charset="0"/>
              </a:rPr>
              <a:t>  ...</a:t>
            </a:r>
          </a:p>
          <a:p>
            <a:pPr>
              <a:lnSpc>
                <a:spcPct val="90000"/>
              </a:lnSpc>
              <a:spcAft>
                <a:spcPts val="600"/>
              </a:spcAft>
            </a:pPr>
            <a:r>
              <a:rPr lang="sv-SE" sz="4000" dirty="0">
                <a:gradFill>
                  <a:gsLst>
                    <a:gs pos="2917">
                      <a:schemeClr val="tx1"/>
                    </a:gs>
                    <a:gs pos="30000">
                      <a:schemeClr val="tx1"/>
                    </a:gs>
                  </a:gsLst>
                  <a:lin ang="5400000" scaled="0"/>
                </a:gradFill>
                <a:ea typeface="Segoe UI Black" panose="020B0A02040204020203" pitchFamily="34" charset="0"/>
                <a:cs typeface="Segoe UI Black" panose="020B0A02040204020203" pitchFamily="34" charset="0"/>
              </a:rPr>
              <a:t>&gt;</a:t>
            </a:r>
            <a:r>
              <a:rPr lang="sv-SE" sz="4000" i="1"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pmoc</a:t>
            </a:r>
            <a:r>
              <a:rPr lang="sv-SE" sz="4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 init</a:t>
            </a:r>
          </a:p>
          <a:p>
            <a:pPr>
              <a:lnSpc>
                <a:spcPct val="90000"/>
              </a:lnSpc>
              <a:spcAft>
                <a:spcPts val="600"/>
              </a:spcAft>
            </a:pPr>
            <a:r>
              <a:rPr lang="sv-SE" sz="4000" dirty="0">
                <a:gradFill>
                  <a:gsLst>
                    <a:gs pos="2917">
                      <a:schemeClr val="tx1"/>
                    </a:gs>
                    <a:gs pos="30000">
                      <a:schemeClr val="tx1"/>
                    </a:gs>
                  </a:gsLst>
                  <a:lin ang="5400000" scaled="0"/>
                </a:gradFill>
                <a:ea typeface="Segoe UI Black" panose="020B0A02040204020203" pitchFamily="34" charset="0"/>
                <a:cs typeface="Segoe UI Black" panose="020B0A02040204020203" pitchFamily="34" charset="0"/>
              </a:rPr>
              <a:t>&gt;</a:t>
            </a:r>
            <a:r>
              <a:rPr lang="sv-SE" sz="4000" i="1"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pmoc</a:t>
            </a:r>
            <a:r>
              <a:rPr lang="sv-SE" sz="4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 install </a:t>
            </a:r>
            <a:r>
              <a:rPr lang="sv-SE" sz="4000" i="1" dirty="0">
                <a:gradFill>
                  <a:gsLst>
                    <a:gs pos="2917">
                      <a:schemeClr val="tx1"/>
                    </a:gs>
                    <a:gs pos="30000">
                      <a:schemeClr val="tx1"/>
                    </a:gs>
                  </a:gsLst>
                  <a:lin ang="5400000" scaled="0"/>
                </a:gradFill>
                <a:latin typeface="+mj-lt"/>
                <a:ea typeface="Segoe UI Black" panose="020B0A02040204020203" pitchFamily="34" charset="0"/>
                <a:cs typeface="Segoe UI Black" panose="020B0A02040204020203" pitchFamily="34" charset="0"/>
              </a:rPr>
              <a:t>Package-of-Choice</a:t>
            </a:r>
            <a:r>
              <a:rPr lang="sv-SE" sz="4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 --save-dev</a:t>
            </a:r>
          </a:p>
        </p:txBody>
      </p:sp>
    </p:spTree>
    <p:extLst>
      <p:ext uri="{BB962C8B-B14F-4D97-AF65-F5344CB8AC3E}">
        <p14:creationId xmlns:p14="http://schemas.microsoft.com/office/powerpoint/2010/main" val="32788565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7964" y="5756725"/>
            <a:ext cx="3804568" cy="849463"/>
          </a:xfrm>
          <a:prstGeom prst="rect">
            <a:avLst/>
          </a:prstGeom>
          <a:noFill/>
        </p:spPr>
        <p:txBody>
          <a:bodyPr wrap="none" lIns="182880" tIns="146304" rIns="182880" bIns="146304" rtlCol="0" anchor="b">
            <a:spAutoFit/>
          </a:bodyPr>
          <a:lstStyle/>
          <a:p>
            <a:pPr>
              <a:lnSpc>
                <a:spcPct val="90000"/>
              </a:lnSpc>
              <a:spcAft>
                <a:spcPts val="600"/>
              </a:spcAft>
            </a:pPr>
            <a:r>
              <a:rPr lang="sv-SE" sz="4000" dirty="0">
                <a:gradFill>
                  <a:gsLst>
                    <a:gs pos="2917">
                      <a:schemeClr val="tx1"/>
                    </a:gs>
                    <a:gs pos="30000">
                      <a:schemeClr val="tx1"/>
                    </a:gs>
                  </a:gsLst>
                  <a:lin ang="5400000" scaled="0"/>
                </a:gradFill>
                <a:ea typeface="Segoe UI Black" panose="020B0A02040204020203" pitchFamily="34" charset="0"/>
                <a:cs typeface="Segoe UI Black" panose="020B0A02040204020203" pitchFamily="34" charset="0"/>
              </a:rPr>
              <a:t>&gt;</a:t>
            </a:r>
            <a:r>
              <a:rPr lang="sv-SE" sz="4000" i="1"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pmoc</a:t>
            </a:r>
            <a:r>
              <a:rPr lang="sv-SE" sz="4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 install</a:t>
            </a:r>
          </a:p>
        </p:txBody>
      </p:sp>
    </p:spTree>
    <p:extLst>
      <p:ext uri="{BB962C8B-B14F-4D97-AF65-F5344CB8AC3E}">
        <p14:creationId xmlns:p14="http://schemas.microsoft.com/office/powerpoint/2010/main" val="838437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560677" y="1851360"/>
            <a:ext cx="7198279" cy="1739719"/>
            <a:chOff x="1647795" y="2279420"/>
            <a:chExt cx="7198279" cy="1739719"/>
          </a:xfrm>
        </p:grpSpPr>
        <p:pic>
          <p:nvPicPr>
            <p:cNvPr id="8194" name="Picture 2" descr="https://github.com/broccolijs/broccoli/raw/master/logo/broccoli-logo.generat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505" y="2315850"/>
              <a:ext cx="1530569" cy="158854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brunch.io/images/others/gru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2258" y="2315850"/>
              <a:ext cx="1692882" cy="169288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brunch.io/images/others/gul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6918" y="2279420"/>
              <a:ext cx="1624974" cy="162497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azanebrain.github.io/presentations/braceslesswp/img/logo-brunc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7795" y="2315850"/>
              <a:ext cx="1748757" cy="1703289"/>
            </a:xfrm>
            <a:prstGeom prst="rect">
              <a:avLst/>
            </a:prstGeom>
            <a:noFill/>
            <a:extLst>
              <a:ext uri="{909E8E84-426E-40DD-AFC4-6F175D3DCCD1}">
                <a14:hiddenFill xmlns:a14="http://schemas.microsoft.com/office/drawing/2010/main">
                  <a:solidFill>
                    <a:srgbClr val="FFFFFF"/>
                  </a:solidFill>
                </a14:hiddenFill>
              </a:ext>
            </a:extLst>
          </p:spPr>
        </p:pic>
      </p:grpSp>
      <p:pic>
        <p:nvPicPr>
          <p:cNvPr id="8202" name="Picture 10" descr="Mimos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7658" y="3800714"/>
            <a:ext cx="4009777" cy="12112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772700" y="4322836"/>
            <a:ext cx="1350370" cy="849463"/>
          </a:xfrm>
          <a:prstGeom prst="rect">
            <a:avLst/>
          </a:prstGeom>
          <a:noFill/>
        </p:spPr>
        <p:txBody>
          <a:bodyPr wrap="none" lIns="182880" tIns="146304" rIns="182880" bIns="146304" rtlCol="0">
            <a:spAutoFit/>
          </a:bodyPr>
          <a:lstStyle/>
          <a:p>
            <a:pPr>
              <a:lnSpc>
                <a:spcPct val="90000"/>
              </a:lnSpc>
              <a:spcAft>
                <a:spcPts val="600"/>
              </a:spcAft>
            </a:pPr>
            <a:r>
              <a:rPr lang="sv-SE" sz="4000" dirty="0">
                <a:gradFill>
                  <a:gsLst>
                    <a:gs pos="2917">
                      <a:schemeClr val="tx1"/>
                    </a:gs>
                    <a:gs pos="30000">
                      <a:schemeClr val="tx1"/>
                    </a:gs>
                  </a:gsLst>
                  <a:lin ang="5400000" scaled="0"/>
                </a:gradFill>
                <a:latin typeface="+mj-lt"/>
                <a:ea typeface="Segoe UI Black" panose="020B0A02040204020203" pitchFamily="34" charset="0"/>
                <a:cs typeface="Segoe UI Black" panose="020B0A02040204020203" pitchFamily="34" charset="0"/>
              </a:rPr>
              <a:t>etc...</a:t>
            </a:r>
            <a:endParaRPr lang="en-US" sz="4000" dirty="0" err="1">
              <a:gradFill>
                <a:gsLst>
                  <a:gs pos="2917">
                    <a:schemeClr val="tx1"/>
                  </a:gs>
                  <a:gs pos="30000">
                    <a:schemeClr val="tx1"/>
                  </a:gs>
                </a:gsLst>
                <a:lin ang="5400000" scaled="0"/>
              </a:gradFill>
              <a:latin typeface="+mj-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844194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7964" y="2399994"/>
            <a:ext cx="11369138" cy="4250394"/>
          </a:xfrm>
          <a:prstGeom prst="rect">
            <a:avLst/>
          </a:prstGeom>
          <a:noFill/>
        </p:spPr>
        <p:txBody>
          <a:bodyPr wrap="none" lIns="182880" tIns="146304" rIns="182880" bIns="146304" rtlCol="0" anchor="b">
            <a:spAutoFit/>
          </a:bodyPr>
          <a:lstStyle/>
          <a:p>
            <a:pPr>
              <a:lnSpc>
                <a:spcPct val="90000"/>
              </a:lnSpc>
              <a:spcAft>
                <a:spcPts val="600"/>
              </a:spcAft>
            </a:pPr>
            <a:r>
              <a:rPr lang="en-US" sz="4000" dirty="0">
                <a:solidFill>
                  <a:schemeClr val="tx1">
                    <a:alpha val="50000"/>
                  </a:schemeClr>
                </a:solidFill>
                <a:ea typeface="Segoe UI Black" panose="020B0A02040204020203" pitchFamily="34" charset="0"/>
                <a:cs typeface="Segoe UI Black" panose="020B0A02040204020203" pitchFamily="34" charset="0"/>
              </a:rPr>
              <a:t>&gt;</a:t>
            </a:r>
            <a:r>
              <a:rPr lang="en-US" sz="4000" dirty="0" err="1">
                <a:solidFill>
                  <a:schemeClr val="tx1">
                    <a:alpha val="50000"/>
                  </a:schemeClr>
                </a:solidFill>
                <a:latin typeface="Segoe UI Black" panose="020B0A02040204020203" pitchFamily="34" charset="0"/>
                <a:ea typeface="Segoe UI Black" panose="020B0A02040204020203" pitchFamily="34" charset="0"/>
                <a:cs typeface="Segoe UI Black" panose="020B0A02040204020203" pitchFamily="34" charset="0"/>
              </a:rPr>
              <a:t>npm</a:t>
            </a:r>
            <a:r>
              <a:rPr lang="en-US" sz="4000" dirty="0">
                <a:solidFill>
                  <a:schemeClr val="tx1">
                    <a:alpha val="50000"/>
                  </a:schemeClr>
                </a:solidFill>
                <a:latin typeface="Segoe UI Black" panose="020B0A02040204020203" pitchFamily="34" charset="0"/>
                <a:ea typeface="Segoe UI Black" panose="020B0A02040204020203" pitchFamily="34" charset="0"/>
                <a:cs typeface="Segoe UI Black" panose="020B0A02040204020203" pitchFamily="34" charset="0"/>
              </a:rPr>
              <a:t> install –g</a:t>
            </a:r>
            <a:r>
              <a:rPr lang="en-US" sz="4000" dirty="0">
                <a:solidFill>
                  <a:schemeClr val="tx1">
                    <a:alpha val="50000"/>
                  </a:schemeClr>
                </a:solidFill>
              </a:rPr>
              <a:t> </a:t>
            </a:r>
            <a:r>
              <a:rPr lang="en-US" sz="4000" i="1" dirty="0">
                <a:solidFill>
                  <a:schemeClr val="tx1">
                    <a:alpha val="50000"/>
                  </a:schemeClr>
                </a:solidFill>
                <a:latin typeface="+mj-lt"/>
              </a:rPr>
              <a:t>Task-Runner-of-Choice[-CLI]</a:t>
            </a:r>
            <a:endParaRPr lang="sv-SE" sz="4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a:p>
            <a:pPr>
              <a:lnSpc>
                <a:spcPct val="90000"/>
              </a:lnSpc>
              <a:spcAft>
                <a:spcPts val="600"/>
              </a:spcAft>
            </a:pPr>
            <a:r>
              <a:rPr lang="sv-SE" sz="4000" dirty="0">
                <a:gradFill>
                  <a:gsLst>
                    <a:gs pos="2917">
                      <a:schemeClr val="tx1"/>
                    </a:gs>
                    <a:gs pos="30000">
                      <a:schemeClr val="tx1"/>
                    </a:gs>
                  </a:gsLst>
                  <a:lin ang="5400000" scaled="0"/>
                </a:gradFill>
                <a:ea typeface="Segoe UI Black" panose="020B0A02040204020203" pitchFamily="34" charset="0"/>
                <a:cs typeface="Segoe UI Black" panose="020B0A02040204020203" pitchFamily="34" charset="0"/>
              </a:rPr>
              <a:t>  ...</a:t>
            </a:r>
            <a:endParaRPr lang="en-US" sz="4000" i="1" dirty="0">
              <a:solidFill>
                <a:schemeClr val="tx1">
                  <a:alpha val="50000"/>
                </a:schemeClr>
              </a:solidFill>
              <a:latin typeface="+mj-lt"/>
            </a:endParaRPr>
          </a:p>
          <a:p>
            <a:pPr>
              <a:lnSpc>
                <a:spcPct val="90000"/>
              </a:lnSpc>
              <a:spcAft>
                <a:spcPts val="600"/>
              </a:spcAft>
            </a:pPr>
            <a:r>
              <a:rPr lang="sv-SE" sz="4000" dirty="0">
                <a:gradFill>
                  <a:gsLst>
                    <a:gs pos="2917">
                      <a:schemeClr val="tx1"/>
                    </a:gs>
                    <a:gs pos="30000">
                      <a:schemeClr val="tx1"/>
                    </a:gs>
                  </a:gsLst>
                  <a:lin ang="5400000" scaled="0"/>
                </a:gradFill>
                <a:ea typeface="Segoe UI Black" panose="020B0A02040204020203" pitchFamily="34" charset="0"/>
                <a:cs typeface="Segoe UI Black" panose="020B0A02040204020203" pitchFamily="34" charset="0"/>
              </a:rPr>
              <a:t>&gt;</a:t>
            </a:r>
            <a:r>
              <a:rPr lang="sv-SE" sz="4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npm init</a:t>
            </a:r>
          </a:p>
          <a:p>
            <a:pPr>
              <a:lnSpc>
                <a:spcPct val="90000"/>
              </a:lnSpc>
              <a:spcAft>
                <a:spcPts val="600"/>
              </a:spcAft>
            </a:pPr>
            <a:r>
              <a:rPr lang="sv-SE" sz="4000" dirty="0">
                <a:gradFill>
                  <a:gsLst>
                    <a:gs pos="2917">
                      <a:schemeClr val="tx1"/>
                    </a:gs>
                    <a:gs pos="30000">
                      <a:schemeClr val="tx1"/>
                    </a:gs>
                  </a:gsLst>
                  <a:lin ang="5400000" scaled="0"/>
                </a:gradFill>
                <a:ea typeface="Segoe UI Black" panose="020B0A02040204020203" pitchFamily="34" charset="0"/>
                <a:cs typeface="Segoe UI Black" panose="020B0A02040204020203" pitchFamily="34" charset="0"/>
              </a:rPr>
              <a:t>&gt;</a:t>
            </a:r>
            <a:r>
              <a:rPr lang="sv-SE" sz="4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npm install </a:t>
            </a:r>
            <a:r>
              <a:rPr lang="en-US" sz="4000" i="1" dirty="0">
                <a:latin typeface="+mj-lt"/>
              </a:rPr>
              <a:t>Task-Runner-of-Choice</a:t>
            </a:r>
            <a:r>
              <a:rPr lang="en-US" sz="4000" i="1" dirty="0">
                <a:solidFill>
                  <a:schemeClr val="tx1">
                    <a:alpha val="50000"/>
                  </a:schemeClr>
                </a:solidFill>
              </a:rPr>
              <a:t> </a:t>
            </a:r>
            <a:r>
              <a:rPr lang="sv-SE" sz="4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--save-dev</a:t>
            </a:r>
          </a:p>
          <a:p>
            <a:pPr>
              <a:lnSpc>
                <a:spcPct val="150000"/>
              </a:lnSpc>
              <a:spcAft>
                <a:spcPts val="600"/>
              </a:spcAft>
            </a:pPr>
            <a:r>
              <a:rPr lang="sv-SE" sz="3200" i="1" dirty="0">
                <a:gradFill>
                  <a:gsLst>
                    <a:gs pos="2917">
                      <a:schemeClr val="tx1"/>
                    </a:gs>
                    <a:gs pos="30000">
                      <a:schemeClr val="tx1"/>
                    </a:gs>
                  </a:gsLst>
                  <a:lin ang="5400000" scaled="0"/>
                </a:gradFill>
                <a:ea typeface="Segoe UI Black" panose="020B0A02040204020203" pitchFamily="34" charset="0"/>
                <a:cs typeface="Segoe UI Black" panose="020B0A02040204020203" pitchFamily="34" charset="0"/>
              </a:rPr>
              <a:t>   ...create task runner config...</a:t>
            </a:r>
            <a:endParaRPr lang="en-US" sz="3200" i="1" dirty="0">
              <a:solidFill>
                <a:schemeClr val="tx1">
                  <a:alpha val="50000"/>
                </a:schemeClr>
              </a:solidFill>
            </a:endParaRPr>
          </a:p>
          <a:p>
            <a:pPr>
              <a:spcAft>
                <a:spcPts val="600"/>
              </a:spcAft>
            </a:pPr>
            <a:r>
              <a:rPr lang="sv-SE" sz="4000" dirty="0">
                <a:gradFill>
                  <a:gsLst>
                    <a:gs pos="2917">
                      <a:schemeClr val="tx1"/>
                    </a:gs>
                    <a:gs pos="30000">
                      <a:schemeClr val="tx1"/>
                    </a:gs>
                  </a:gsLst>
                  <a:lin ang="5400000" scaled="0"/>
                </a:gradFill>
                <a:ea typeface="Segoe UI Black" panose="020B0A02040204020203" pitchFamily="34" charset="0"/>
                <a:cs typeface="Segoe UI Black" panose="020B0A02040204020203" pitchFamily="34" charset="0"/>
              </a:rPr>
              <a:t>&gt;</a:t>
            </a:r>
            <a:r>
              <a:rPr lang="sv-SE" sz="4000" i="1"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troc</a:t>
            </a:r>
            <a:r>
              <a:rPr lang="sv-SE" sz="4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 </a:t>
            </a:r>
            <a:r>
              <a:rPr lang="sv-SE" sz="4000" i="1" dirty="0">
                <a:gradFill>
                  <a:gsLst>
                    <a:gs pos="7000">
                      <a:schemeClr val="tx1"/>
                    </a:gs>
                    <a:gs pos="30000">
                      <a:schemeClr val="tx1"/>
                    </a:gs>
                  </a:gsLst>
                  <a:lin ang="5400000" scaled="0"/>
                </a:gradFill>
                <a:latin typeface="+mj-lt"/>
                <a:ea typeface="Segoe UI Black" panose="020B0A02040204020203" pitchFamily="34" charset="0"/>
                <a:cs typeface="Segoe UI Black" panose="020B0A02040204020203" pitchFamily="34" charset="0"/>
              </a:rPr>
              <a:t>Task-of-Choice</a:t>
            </a:r>
            <a:endParaRPr lang="sv-SE" sz="4000" dirty="0">
              <a:gradFill>
                <a:gsLst>
                  <a:gs pos="7000">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8500759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761039" y="0"/>
            <a:ext cx="6857928" cy="6994525"/>
          </a:xfrm>
          <a:prstGeom prst="rect">
            <a:avLst/>
          </a:prstGeom>
          <a:solidFill>
            <a:srgbClr val="1B1B2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Placeholder 5"/>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8825" t="3680" r="-19" b="21312"/>
          <a:stretch/>
        </p:blipFill>
        <p:spPr>
          <a:xfrm>
            <a:off x="6218237" y="0"/>
            <a:ext cx="5669218" cy="6994525"/>
          </a:xfrm>
        </p:spPr>
      </p:pic>
      <p:sp>
        <p:nvSpPr>
          <p:cNvPr id="3" name="Title 2"/>
          <p:cNvSpPr>
            <a:spLocks noGrp="1"/>
          </p:cNvSpPr>
          <p:nvPr>
            <p:ph type="title"/>
          </p:nvPr>
        </p:nvSpPr>
        <p:spPr>
          <a:xfrm>
            <a:off x="274639" y="2857189"/>
            <a:ext cx="5486400" cy="2011673"/>
          </a:xfrm>
        </p:spPr>
        <p:txBody>
          <a:bodyPr/>
          <a:lstStyle/>
          <a:p>
            <a:r>
              <a:rPr lang="en-US" dirty="0"/>
              <a:t>Who am I?</a:t>
            </a:r>
          </a:p>
        </p:txBody>
      </p:sp>
      <p:pic>
        <p:nvPicPr>
          <p:cNvPr id="12290" name="Picture 2" descr="http://toronto.sqlpass.org/portals/65/PS_logo_F-11.png"/>
          <p:cNvPicPr>
            <a:picLocks noChangeAspect="1" noChangeArrowheads="1"/>
          </p:cNvPicPr>
          <p:nvPr/>
        </p:nvPicPr>
        <p:blipFill rotWithShape="1">
          <a:blip r:embed="rId4">
            <a:extLst>
              <a:ext uri="{28A0092B-C50C-407E-A947-70E740481C1C}">
                <a14:useLocalDpi xmlns:a14="http://schemas.microsoft.com/office/drawing/2010/main" val="0"/>
              </a:ext>
            </a:extLst>
          </a:blip>
          <a:srcRect l="36227" t="12260" r="33053" b="40807"/>
          <a:stretch/>
        </p:blipFill>
        <p:spPr bwMode="auto">
          <a:xfrm>
            <a:off x="1644689" y="6148994"/>
            <a:ext cx="733110" cy="67201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atsumahomeserver.com/wp/wp-content/uploads/2015/07/MVP_Logo_Horizontal_Secondary_Blue288_CMYK_72pp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283" y="6240432"/>
            <a:ext cx="1196406" cy="4891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c1940652.r52.cf0.rackcdn.com/limit/340/100/54fb3a98ff2a7c361300000d/nova_c_full_white_799x18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11682" y="185345"/>
            <a:ext cx="2511346" cy="568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45948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https://www.acuityads.com/wp-content/uploads/2014/01/business-relation-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293" y="0"/>
            <a:ext cx="10528406"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49290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28302"/>
          </a:xfrm>
        </p:spPr>
        <p:txBody>
          <a:bodyPr/>
          <a:lstStyle/>
          <a:p>
            <a:r>
              <a:rPr lang="sv-SE" dirty="0"/>
              <a:t>Gulp runs tasks in parallel by default</a:t>
            </a:r>
          </a:p>
          <a:p>
            <a:pPr lvl="1"/>
            <a:r>
              <a:rPr lang="sv-SE" dirty="0"/>
              <a:t>Task-dependencies and </a:t>
            </a:r>
            <a:r>
              <a:rPr lang="en-US" dirty="0"/>
              <a:t>merge-stream </a:t>
            </a:r>
            <a:r>
              <a:rPr lang="en-US" dirty="0" err="1"/>
              <a:t>etc</a:t>
            </a:r>
            <a:endParaRPr lang="en-US" dirty="0"/>
          </a:p>
          <a:p>
            <a:r>
              <a:rPr lang="sv-SE" dirty="0"/>
              <a:t>gulp-tap</a:t>
            </a:r>
          </a:p>
          <a:p>
            <a:pPr lvl="1"/>
            <a:r>
              <a:rPr lang="sv-SE" dirty="0"/>
              <a:t>Let’s you ”hook into” Gulp streams</a:t>
            </a:r>
          </a:p>
        </p:txBody>
      </p:sp>
      <p:sp>
        <p:nvSpPr>
          <p:cNvPr id="3" name="Title 2"/>
          <p:cNvSpPr>
            <a:spLocks noGrp="1"/>
          </p:cNvSpPr>
          <p:nvPr>
            <p:ph type="title"/>
          </p:nvPr>
        </p:nvSpPr>
        <p:spPr/>
        <p:txBody>
          <a:bodyPr/>
          <a:lstStyle/>
          <a:p>
            <a:r>
              <a:rPr lang="sv-SE" dirty="0"/>
              <a:t>Gulp Gotchas</a:t>
            </a:r>
            <a:endParaRPr lang="en-US" dirty="0"/>
          </a:p>
        </p:txBody>
      </p:sp>
    </p:spTree>
    <p:extLst>
      <p:ext uri="{BB962C8B-B14F-4D97-AF65-F5344CB8AC3E}">
        <p14:creationId xmlns:p14="http://schemas.microsoft.com/office/powerpoint/2010/main" val="117926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49266"/>
          </a:xfrm>
        </p:spPr>
        <p:txBody>
          <a:bodyPr/>
          <a:lstStyle/>
          <a:p>
            <a:r>
              <a:rPr lang="sv-SE" dirty="0"/>
              <a:t>Dependency Injection &amp; minification</a:t>
            </a:r>
          </a:p>
          <a:p>
            <a:pPr lvl="1"/>
            <a:r>
              <a:rPr lang="sv-SE" dirty="0"/>
              <a:t>Angular: ng-annotate / gulp-ng-annotate</a:t>
            </a:r>
          </a:p>
          <a:p>
            <a:r>
              <a:rPr lang="sv-SE" dirty="0"/>
              <a:t>Ordering of files vs module loader</a:t>
            </a:r>
          </a:p>
          <a:p>
            <a:pPr lvl="1"/>
            <a:r>
              <a:rPr lang="sv-SE" dirty="0"/>
              <a:t>Intermediary ”build” output can be helpful</a:t>
            </a:r>
          </a:p>
          <a:p>
            <a:r>
              <a:rPr lang="sv-SE" dirty="0"/>
              <a:t>Visual Studio TS transpile vs. TSC</a:t>
            </a:r>
            <a:endParaRPr lang="en-US" dirty="0"/>
          </a:p>
          <a:p>
            <a:pPr lvl="1"/>
            <a:r>
              <a:rPr lang="sv-SE" dirty="0"/>
              <a:t>Resolves dependencies diferently</a:t>
            </a:r>
          </a:p>
          <a:p>
            <a:r>
              <a:rPr lang="sv-SE" dirty="0"/>
              <a:t>Pipeline needs to run during CI/CD</a:t>
            </a:r>
          </a:p>
          <a:p>
            <a:pPr lvl="1"/>
            <a:r>
              <a:rPr lang="sv-SE" dirty="0"/>
              <a:t>http://chris.59north.com/	</a:t>
            </a:r>
          </a:p>
          <a:p>
            <a:r>
              <a:rPr lang="sv-SE" dirty="0"/>
              <a:t>Cache busting</a:t>
            </a:r>
          </a:p>
          <a:p>
            <a:endParaRPr lang="en-US" dirty="0"/>
          </a:p>
        </p:txBody>
      </p:sp>
      <p:sp>
        <p:nvSpPr>
          <p:cNvPr id="3" name="Title 2"/>
          <p:cNvSpPr>
            <a:spLocks noGrp="1"/>
          </p:cNvSpPr>
          <p:nvPr>
            <p:ph type="title"/>
          </p:nvPr>
        </p:nvSpPr>
        <p:spPr/>
        <p:txBody>
          <a:bodyPr/>
          <a:lstStyle/>
          <a:p>
            <a:r>
              <a:rPr lang="sv-SE" dirty="0"/>
              <a:t>General Gotchas</a:t>
            </a:r>
            <a:endParaRPr lang="en-US" dirty="0"/>
          </a:p>
        </p:txBody>
      </p:sp>
    </p:spTree>
    <p:extLst>
      <p:ext uri="{BB962C8B-B14F-4D97-AF65-F5344CB8AC3E}">
        <p14:creationId xmlns:p14="http://schemas.microsoft.com/office/powerpoint/2010/main" val="176781526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01314"/>
          </a:xfrm>
        </p:spPr>
        <p:txBody>
          <a:bodyPr/>
          <a:lstStyle/>
          <a:p>
            <a:r>
              <a:rPr lang="sv-SE" dirty="0"/>
              <a:t>Configurable resource prefix</a:t>
            </a:r>
          </a:p>
          <a:p>
            <a:pPr lvl="1"/>
            <a:r>
              <a:rPr lang="en-US" dirty="0"/>
              <a:t>&lt;script </a:t>
            </a:r>
            <a:r>
              <a:rPr lang="en-US" dirty="0" err="1"/>
              <a:t>src</a:t>
            </a:r>
            <a:r>
              <a:rPr lang="en-US" dirty="0"/>
              <a:t>=“</a:t>
            </a:r>
            <a:r>
              <a:rPr lang="en-US" i="1" dirty="0"/>
              <a:t>[PREFIX]</a:t>
            </a:r>
            <a:r>
              <a:rPr lang="en-US" dirty="0"/>
              <a:t>/Scripts/App.js"&gt;&lt;/script&gt;</a:t>
            </a:r>
          </a:p>
          <a:p>
            <a:pPr lvl="2"/>
            <a:r>
              <a:rPr lang="en-US" dirty="0"/>
              <a:t>&lt;script </a:t>
            </a:r>
            <a:r>
              <a:rPr lang="en-US" dirty="0" err="1"/>
              <a:t>src</a:t>
            </a:r>
            <a:r>
              <a:rPr lang="en-US" dirty="0"/>
              <a:t>=“</a:t>
            </a:r>
            <a:r>
              <a:rPr lang="en-US" i="1" dirty="0"/>
              <a:t>~</a:t>
            </a:r>
            <a:r>
              <a:rPr lang="en-US" dirty="0"/>
              <a:t>/Scripts/App.js"&gt;&lt;/script&gt;</a:t>
            </a:r>
          </a:p>
          <a:p>
            <a:pPr lvl="2"/>
            <a:r>
              <a:rPr lang="en-US" dirty="0"/>
              <a:t>&lt;script </a:t>
            </a:r>
            <a:r>
              <a:rPr lang="en-US" dirty="0" err="1"/>
              <a:t>src</a:t>
            </a:r>
            <a:r>
              <a:rPr lang="en-US" dirty="0"/>
              <a:t>=“</a:t>
            </a:r>
            <a:r>
              <a:rPr lang="en-US" i="1" dirty="0"/>
              <a:t>http://static.foo.com</a:t>
            </a:r>
            <a:r>
              <a:rPr lang="en-US" dirty="0"/>
              <a:t>/Scripts/App.js"&gt;&lt;/script&gt;</a:t>
            </a:r>
          </a:p>
          <a:p>
            <a:pPr lvl="2"/>
            <a:r>
              <a:rPr lang="en-US" dirty="0"/>
              <a:t>&lt;script </a:t>
            </a:r>
            <a:r>
              <a:rPr lang="en-US" dirty="0" err="1"/>
              <a:t>src</a:t>
            </a:r>
            <a:r>
              <a:rPr lang="en-US" dirty="0"/>
              <a:t>=“</a:t>
            </a:r>
            <a:r>
              <a:rPr lang="en-US" i="1" dirty="0"/>
              <a:t>http://client.cdnservice.com</a:t>
            </a:r>
            <a:r>
              <a:rPr lang="en-US" dirty="0"/>
              <a:t>/Scripts/App.js"&gt;&lt;/script&gt;</a:t>
            </a:r>
          </a:p>
          <a:p>
            <a:pPr lvl="1"/>
            <a:r>
              <a:rPr lang="en-US" dirty="0" err="1"/>
              <a:t>System.config</a:t>
            </a:r>
            <a:r>
              <a:rPr lang="en-US" dirty="0"/>
              <a:t>({ </a:t>
            </a:r>
            <a:r>
              <a:rPr lang="en-US" dirty="0" err="1"/>
              <a:t>baseURL</a:t>
            </a:r>
            <a:r>
              <a:rPr lang="en-US" dirty="0"/>
              <a:t>: “</a:t>
            </a:r>
            <a:r>
              <a:rPr lang="en-US" i="1" dirty="0"/>
              <a:t>[PREFIX]</a:t>
            </a:r>
            <a:r>
              <a:rPr lang="en-US" dirty="0"/>
              <a:t>/” });</a:t>
            </a:r>
          </a:p>
          <a:p>
            <a:r>
              <a:rPr lang="sv-SE" dirty="0"/>
              <a:t>Gzip</a:t>
            </a:r>
          </a:p>
          <a:p>
            <a:r>
              <a:rPr lang="sv-SE" dirty="0"/>
              <a:t>TypeScript testing and linting</a:t>
            </a:r>
          </a:p>
          <a:p>
            <a:r>
              <a:rPr lang="sv-SE" dirty="0"/>
              <a:t>JavaScript testing and linting</a:t>
            </a:r>
            <a:endParaRPr lang="en-US" dirty="0"/>
          </a:p>
        </p:txBody>
      </p:sp>
      <p:sp>
        <p:nvSpPr>
          <p:cNvPr id="3" name="Title 2"/>
          <p:cNvSpPr>
            <a:spLocks noGrp="1"/>
          </p:cNvSpPr>
          <p:nvPr>
            <p:ph type="title"/>
          </p:nvPr>
        </p:nvSpPr>
        <p:spPr/>
        <p:txBody>
          <a:bodyPr/>
          <a:lstStyle/>
          <a:p>
            <a:r>
              <a:rPr lang="sv-SE" dirty="0"/>
              <a:t>Potential Tweaks to Flow</a:t>
            </a:r>
            <a:endParaRPr lang="en-US" dirty="0"/>
          </a:p>
        </p:txBody>
      </p:sp>
    </p:spTree>
    <p:extLst>
      <p:ext uri="{BB962C8B-B14F-4D97-AF65-F5344CB8AC3E}">
        <p14:creationId xmlns:p14="http://schemas.microsoft.com/office/powerpoint/2010/main" val="13034482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83992" y="5704691"/>
            <a:ext cx="4402167" cy="1000274"/>
          </a:xfrm>
          <a:prstGeom prst="rect">
            <a:avLst/>
          </a:prstGeom>
        </p:spPr>
        <p:txBody>
          <a:bodyPr wrap="none" anchor="b">
            <a:spAutoFit/>
          </a:bodyPr>
          <a:lstStyle/>
          <a:p>
            <a:pPr algn="r">
              <a:lnSpc>
                <a:spcPct val="90000"/>
              </a:lnSpc>
              <a:spcAft>
                <a:spcPts val="600"/>
              </a:spcAft>
            </a:pPr>
            <a:r>
              <a:rPr lang="en-US" sz="2000" dirty="0">
                <a:gradFill>
                  <a:gsLst>
                    <a:gs pos="2917">
                      <a:schemeClr val="tx1"/>
                    </a:gs>
                    <a:gs pos="30000">
                      <a:schemeClr val="tx1"/>
                    </a:gs>
                  </a:gsLst>
                  <a:lin ang="5400000" scaled="0"/>
                </a:gradFill>
              </a:rPr>
              <a:t>Don’t miss out!</a:t>
            </a:r>
            <a:br>
              <a:rPr lang="en-US" sz="2000" dirty="0">
                <a:gradFill>
                  <a:gsLst>
                    <a:gs pos="2917">
                      <a:schemeClr val="tx1"/>
                    </a:gs>
                    <a:gs pos="30000">
                      <a:schemeClr val="tx1"/>
                    </a:gs>
                  </a:gsLst>
                  <a:lin ang="5400000" scaled="0"/>
                </a:gradFill>
              </a:rPr>
            </a:br>
            <a:r>
              <a:rPr lang="en-US" sz="2000" dirty="0" err="1">
                <a:gradFill>
                  <a:gsLst>
                    <a:gs pos="2917">
                      <a:schemeClr val="tx1"/>
                    </a:gs>
                    <a:gs pos="30000">
                      <a:schemeClr val="tx1"/>
                    </a:gs>
                  </a:gsLst>
                  <a:lin ang="5400000" scaled="0"/>
                </a:gradFill>
              </a:rPr>
              <a:t>Kurs</a:t>
            </a:r>
            <a:r>
              <a:rPr lang="en-US" sz="2000" dirty="0">
                <a:gradFill>
                  <a:gsLst>
                    <a:gs pos="2917">
                      <a:schemeClr val="tx1"/>
                    </a:gs>
                    <a:gs pos="30000">
                      <a:schemeClr val="tx1"/>
                    </a:gs>
                  </a:gsLst>
                  <a:lin ang="5400000" scaled="0"/>
                </a:gradFill>
              </a:rPr>
              <a:t> om OWIN &amp; Project Katana</a:t>
            </a:r>
          </a:p>
          <a:p>
            <a:pPr algn="r">
              <a:lnSpc>
                <a:spcPct val="90000"/>
              </a:lnSpc>
              <a:spcAft>
                <a:spcPts val="600"/>
              </a:spcAft>
            </a:pPr>
            <a:r>
              <a:rPr lang="en-US" sz="2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http://bit.ly/understanding-owin</a:t>
            </a:r>
          </a:p>
        </p:txBody>
      </p:sp>
      <p:sp>
        <p:nvSpPr>
          <p:cNvPr id="4" name="TextBox 3"/>
          <p:cNvSpPr txBox="1"/>
          <p:nvPr/>
        </p:nvSpPr>
        <p:spPr>
          <a:xfrm>
            <a:off x="733828" y="2833511"/>
            <a:ext cx="11080823" cy="1096903"/>
          </a:xfrm>
          <a:prstGeom prst="rect">
            <a:avLst/>
          </a:prstGeom>
          <a:noFill/>
        </p:spPr>
        <p:txBody>
          <a:bodyPr wrap="square" rtlCol="0">
            <a:spAutoFit/>
          </a:bodyPr>
          <a:lstStyle/>
          <a:p>
            <a:pPr algn="ctr"/>
            <a:r>
              <a:rPr lang="sv-SE" sz="6528" dirty="0"/>
              <a:t>Thanks for listening!</a:t>
            </a:r>
          </a:p>
        </p:txBody>
      </p:sp>
      <p:pic>
        <p:nvPicPr>
          <p:cNvPr id="5" name="Picture 2" descr="http://toronto.sqlpass.org/portals/65/PS_logo_F-11.png"/>
          <p:cNvPicPr>
            <a:picLocks noChangeAspect="1" noChangeArrowheads="1"/>
          </p:cNvPicPr>
          <p:nvPr/>
        </p:nvPicPr>
        <p:blipFill rotWithShape="1">
          <a:blip r:embed="rId2">
            <a:extLst>
              <a:ext uri="{28A0092B-C50C-407E-A947-70E740481C1C}">
                <a14:useLocalDpi xmlns:a14="http://schemas.microsoft.com/office/drawing/2010/main" val="0"/>
              </a:ext>
            </a:extLst>
          </a:blip>
          <a:srcRect l="36227" t="12260" r="33053" b="40807"/>
          <a:stretch/>
        </p:blipFill>
        <p:spPr bwMode="auto">
          <a:xfrm>
            <a:off x="11076336" y="5704692"/>
            <a:ext cx="1091208" cy="1000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995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4702" y="3040067"/>
            <a:ext cx="11612498" cy="1831975"/>
          </a:xfrm>
        </p:spPr>
        <p:txBody>
          <a:bodyPr/>
          <a:lstStyle/>
          <a:p>
            <a:r>
              <a:rPr lang="en-US" sz="7200" b="1" dirty="0"/>
              <a:t>“Front-end build pipelines”</a:t>
            </a:r>
            <a:endParaRPr lang="en-US" sz="7200" dirty="0"/>
          </a:p>
        </p:txBody>
      </p:sp>
    </p:spTree>
    <p:extLst>
      <p:ext uri="{BB962C8B-B14F-4D97-AF65-F5344CB8AC3E}">
        <p14:creationId xmlns:p14="http://schemas.microsoft.com/office/powerpoint/2010/main" val="6606368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94921" y="355244"/>
            <a:ext cx="8023816" cy="6266218"/>
          </a:xfrm>
          <a:prstGeom prst="rect">
            <a:avLst/>
          </a:prstGeom>
        </p:spPr>
      </p:pic>
      <p:sp>
        <p:nvSpPr>
          <p:cNvPr id="3" name="TextBox 2"/>
          <p:cNvSpPr txBox="1"/>
          <p:nvPr/>
        </p:nvSpPr>
        <p:spPr>
          <a:xfrm>
            <a:off x="11610349" y="6422061"/>
            <a:ext cx="814968" cy="572464"/>
          </a:xfrm>
          <a:prstGeom prst="rect">
            <a:avLst/>
          </a:prstGeom>
          <a:noFill/>
        </p:spPr>
        <p:txBody>
          <a:bodyPr wrap="none" lIns="182880" tIns="146304" rIns="182880" bIns="146304" rtlCol="0">
            <a:spAutoFit/>
          </a:bodyPr>
          <a:lstStyle/>
          <a:p>
            <a:pPr algn="r">
              <a:lnSpc>
                <a:spcPct val="90000"/>
              </a:lnSpc>
              <a:spcAft>
                <a:spcPts val="600"/>
              </a:spcAft>
            </a:pPr>
            <a:r>
              <a:rPr lang="sv-SE" sz="2000" dirty="0">
                <a:gradFill>
                  <a:gsLst>
                    <a:gs pos="2917">
                      <a:schemeClr val="tx1"/>
                    </a:gs>
                    <a:gs pos="30000">
                      <a:schemeClr val="tx1"/>
                    </a:gs>
                  </a:gsLst>
                  <a:lin ang="5400000" scaled="0"/>
                </a:gradFill>
                <a:latin typeface="+mj-lt"/>
                <a:ea typeface="Segoe UI Black" panose="020B0A02040204020203" pitchFamily="34" charset="0"/>
                <a:cs typeface="Segoe UI Black" panose="020B0A02040204020203" pitchFamily="34" charset="0"/>
              </a:rPr>
              <a:t>1991</a:t>
            </a:r>
            <a:endParaRPr lang="en-US" sz="2000" dirty="0" err="1">
              <a:gradFill>
                <a:gsLst>
                  <a:gs pos="2917">
                    <a:schemeClr val="tx1"/>
                  </a:gs>
                  <a:gs pos="30000">
                    <a:schemeClr val="tx1"/>
                  </a:gs>
                </a:gsLst>
                <a:lin ang="5400000" scaled="0"/>
              </a:gradFill>
              <a:latin typeface="+mj-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4903957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4662" y="1878012"/>
            <a:ext cx="11487150" cy="3238500"/>
          </a:xfrm>
          <a:prstGeom prst="rect">
            <a:avLst/>
          </a:prstGeom>
        </p:spPr>
      </p:pic>
      <p:sp>
        <p:nvSpPr>
          <p:cNvPr id="2" name="Right Arrow 1"/>
          <p:cNvSpPr/>
          <p:nvPr/>
        </p:nvSpPr>
        <p:spPr bwMode="auto">
          <a:xfrm rot="11703155">
            <a:off x="1922724" y="3867946"/>
            <a:ext cx="801225" cy="447340"/>
          </a:xfrm>
          <a:prstGeom prst="rightArrow">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ight Arrow 4"/>
          <p:cNvSpPr/>
          <p:nvPr/>
        </p:nvSpPr>
        <p:spPr bwMode="auto">
          <a:xfrm rot="20739976">
            <a:off x="5163872" y="3837480"/>
            <a:ext cx="801225" cy="447340"/>
          </a:xfrm>
          <a:prstGeom prst="rightArrow">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6007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0" presetClass="exit" presetSubtype="0" fill="hold" grpId="1" nodeType="withEffect">
                                  <p:stCondLst>
                                    <p:cond delay="200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0" presetClass="exit" presetSubtype="0" fill="hold" grpId="1" nodeType="withEffect">
                                  <p:stCondLst>
                                    <p:cond delay="200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reenshot of about: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97" y="662653"/>
            <a:ext cx="8249998" cy="51627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570275" y="6422061"/>
            <a:ext cx="855042" cy="572464"/>
          </a:xfrm>
          <a:prstGeom prst="rect">
            <a:avLst/>
          </a:prstGeom>
          <a:noFill/>
        </p:spPr>
        <p:txBody>
          <a:bodyPr wrap="none" lIns="182880" tIns="146304" rIns="182880" bIns="146304" rtlCol="0">
            <a:spAutoFit/>
          </a:bodyPr>
          <a:lstStyle/>
          <a:p>
            <a:pPr algn="r">
              <a:lnSpc>
                <a:spcPct val="90000"/>
              </a:lnSpc>
              <a:spcAft>
                <a:spcPts val="600"/>
              </a:spcAft>
            </a:pPr>
            <a:r>
              <a:rPr lang="sv-SE" sz="2000" dirty="0">
                <a:gradFill>
                  <a:gsLst>
                    <a:gs pos="2917">
                      <a:schemeClr val="tx1"/>
                    </a:gs>
                    <a:gs pos="30000">
                      <a:schemeClr val="tx1"/>
                    </a:gs>
                  </a:gsLst>
                  <a:lin ang="5400000" scaled="0"/>
                </a:gradFill>
                <a:latin typeface="+mj-lt"/>
                <a:ea typeface="Segoe UI Black" panose="020B0A02040204020203" pitchFamily="34" charset="0"/>
                <a:cs typeface="Segoe UI Black" panose="020B0A02040204020203" pitchFamily="34" charset="0"/>
              </a:rPr>
              <a:t>1995</a:t>
            </a:r>
            <a:endParaRPr lang="en-US" sz="2000" dirty="0" err="1">
              <a:gradFill>
                <a:gsLst>
                  <a:gs pos="2917">
                    <a:schemeClr val="tx1"/>
                  </a:gs>
                  <a:gs pos="30000">
                    <a:schemeClr val="tx1"/>
                  </a:gs>
                </a:gsLst>
                <a:lin ang="5400000" scaled="0"/>
              </a:gradFill>
              <a:latin typeface="+mj-lt"/>
              <a:ea typeface="Segoe UI Black" panose="020B0A02040204020203" pitchFamily="34" charset="0"/>
              <a:cs typeface="Segoe UI Black" panose="020B0A02040204020203" pitchFamily="34" charset="0"/>
            </a:endParaRPr>
          </a:p>
        </p:txBody>
      </p:sp>
      <p:pic>
        <p:nvPicPr>
          <p:cNvPr id="1028" name="Picture 4" descr="https://upload.wikimedia.org/wikipedia/commons/d/d1/Brendan_Eich_Mozilla_Foundation_official_phot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1968" y="2582872"/>
            <a:ext cx="2009160" cy="200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1294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52472" y="579929"/>
            <a:ext cx="9520594" cy="5751942"/>
            <a:chOff x="710224" y="0"/>
            <a:chExt cx="11005089" cy="6893649"/>
          </a:xfrm>
        </p:grpSpPr>
        <p:pic>
          <p:nvPicPr>
            <p:cNvPr id="2" name="Picture 1"/>
            <p:cNvPicPr>
              <a:picLocks noChangeAspect="1"/>
            </p:cNvPicPr>
            <p:nvPr/>
          </p:nvPicPr>
          <p:blipFill rotWithShape="1">
            <a:blip r:embed="rId2"/>
            <a:srcRect b="1565"/>
            <a:stretch/>
          </p:blipFill>
          <p:spPr>
            <a:xfrm>
              <a:off x="710224" y="0"/>
              <a:ext cx="11005089" cy="6893649"/>
            </a:xfrm>
            <a:prstGeom prst="rect">
              <a:avLst/>
            </a:prstGeom>
          </p:spPr>
        </p:pic>
        <p:sp>
          <p:nvSpPr>
            <p:cNvPr id="3" name="Rectangle 2"/>
            <p:cNvSpPr/>
            <p:nvPr/>
          </p:nvSpPr>
          <p:spPr bwMode="auto">
            <a:xfrm>
              <a:off x="1737726" y="479775"/>
              <a:ext cx="8046632" cy="1590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Box 4"/>
          <p:cNvSpPr txBox="1"/>
          <p:nvPr/>
        </p:nvSpPr>
        <p:spPr>
          <a:xfrm>
            <a:off x="11570275" y="6422061"/>
            <a:ext cx="855042" cy="572464"/>
          </a:xfrm>
          <a:prstGeom prst="rect">
            <a:avLst/>
          </a:prstGeom>
          <a:noFill/>
        </p:spPr>
        <p:txBody>
          <a:bodyPr wrap="none" lIns="182880" tIns="146304" rIns="182880" bIns="146304" rtlCol="0">
            <a:spAutoFit/>
          </a:bodyPr>
          <a:lstStyle/>
          <a:p>
            <a:pPr algn="r">
              <a:lnSpc>
                <a:spcPct val="90000"/>
              </a:lnSpc>
              <a:spcAft>
                <a:spcPts val="600"/>
              </a:spcAft>
            </a:pPr>
            <a:r>
              <a:rPr lang="sv-SE" sz="2000" dirty="0">
                <a:gradFill>
                  <a:gsLst>
                    <a:gs pos="2917">
                      <a:schemeClr val="tx1"/>
                    </a:gs>
                    <a:gs pos="30000">
                      <a:schemeClr val="tx1"/>
                    </a:gs>
                  </a:gsLst>
                  <a:lin ang="5400000" scaled="0"/>
                </a:gradFill>
                <a:latin typeface="+mj-lt"/>
                <a:ea typeface="Segoe UI Black" panose="020B0A02040204020203" pitchFamily="34" charset="0"/>
                <a:cs typeface="Segoe UI Black" panose="020B0A02040204020203" pitchFamily="34" charset="0"/>
              </a:rPr>
              <a:t>2015</a:t>
            </a:r>
            <a:endParaRPr lang="en-US" sz="2000" dirty="0" err="1">
              <a:gradFill>
                <a:gsLst>
                  <a:gs pos="2917">
                    <a:schemeClr val="tx1"/>
                  </a:gs>
                  <a:gs pos="30000">
                    <a:schemeClr val="tx1"/>
                  </a:gs>
                </a:gsLst>
                <a:lin ang="5400000" scaled="0"/>
              </a:gradFill>
              <a:latin typeface="+mj-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462082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9899" y="1873249"/>
            <a:ext cx="11496675" cy="3248025"/>
          </a:xfrm>
          <a:prstGeom prst="rect">
            <a:avLst/>
          </a:prstGeom>
        </p:spPr>
      </p:pic>
      <p:sp>
        <p:nvSpPr>
          <p:cNvPr id="3" name="Right Arrow 2"/>
          <p:cNvSpPr/>
          <p:nvPr/>
        </p:nvSpPr>
        <p:spPr bwMode="auto">
          <a:xfrm rot="13968839">
            <a:off x="558090" y="5181677"/>
            <a:ext cx="808193" cy="425780"/>
          </a:xfrm>
          <a:prstGeom prst="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ight Arrow 3"/>
          <p:cNvSpPr/>
          <p:nvPr/>
        </p:nvSpPr>
        <p:spPr bwMode="auto">
          <a:xfrm rot="18000000">
            <a:off x="-132150" y="5256197"/>
            <a:ext cx="808193" cy="425780"/>
          </a:xfrm>
          <a:prstGeom prst="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ight Arrow 4"/>
          <p:cNvSpPr/>
          <p:nvPr/>
        </p:nvSpPr>
        <p:spPr bwMode="auto">
          <a:xfrm rot="7146298">
            <a:off x="459535" y="4351137"/>
            <a:ext cx="808193" cy="425780"/>
          </a:xfrm>
          <a:prstGeom prst="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ight Arrow 5"/>
          <p:cNvSpPr/>
          <p:nvPr/>
        </p:nvSpPr>
        <p:spPr bwMode="auto">
          <a:xfrm rot="1800000">
            <a:off x="-234115" y="4519594"/>
            <a:ext cx="808193" cy="425780"/>
          </a:xfrm>
          <a:prstGeom prst="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ight Arrow 7"/>
          <p:cNvSpPr/>
          <p:nvPr/>
        </p:nvSpPr>
        <p:spPr bwMode="auto">
          <a:xfrm rot="14400000">
            <a:off x="1766956" y="5012396"/>
            <a:ext cx="1384385" cy="913380"/>
          </a:xfrm>
          <a:prstGeom prst="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ight Arrow 8"/>
          <p:cNvSpPr/>
          <p:nvPr/>
        </p:nvSpPr>
        <p:spPr bwMode="auto">
          <a:xfrm rot="17760375">
            <a:off x="2673608" y="5006944"/>
            <a:ext cx="1384385" cy="913380"/>
          </a:xfrm>
          <a:prstGeom prst="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631310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15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10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50"/>
                                            <p:tgtEl>
                                              <p:spTgt spid="6"/>
                                            </p:tgtEl>
                                          </p:cBhvr>
                                        </p:animEffect>
                                        <p:set>
                                          <p:cBhvr>
                                            <p:cTn id="17" dur="1" fill="hold">
                                              <p:stCondLst>
                                                <p:cond delay="249"/>
                                              </p:stCondLst>
                                            </p:cTn>
                                            <p:tgtEl>
                                              <p:spTgt spid="6"/>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250"/>
                                            <p:tgtEl>
                                              <p:spTgt spid="5"/>
                                            </p:tgtEl>
                                          </p:cBhvr>
                                        </p:animEffect>
                                        <p:set>
                                          <p:cBhvr>
                                            <p:cTn id="20" dur="1" fill="hold">
                                              <p:stCondLst>
                                                <p:cond delay="249"/>
                                              </p:stCondLst>
                                            </p:cTn>
                                            <p:tgtEl>
                                              <p:spTgt spid="5"/>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250"/>
                                            <p:tgtEl>
                                              <p:spTgt spid="3"/>
                                            </p:tgtEl>
                                          </p:cBhvr>
                                        </p:animEffect>
                                        <p:set>
                                          <p:cBhvr>
                                            <p:cTn id="23" dur="1" fill="hold">
                                              <p:stCondLst>
                                                <p:cond delay="249"/>
                                              </p:stCondLst>
                                            </p:cTn>
                                            <p:tgtEl>
                                              <p:spTgt spid="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250"/>
                                            <p:tgtEl>
                                              <p:spTgt spid="4"/>
                                            </p:tgtEl>
                                          </p:cBhvr>
                                        </p:animEffect>
                                        <p:set>
                                          <p:cBhvr>
                                            <p:cTn id="26" dur="1" fill="hold">
                                              <p:stCondLst>
                                                <p:cond delay="249"/>
                                              </p:stCondLst>
                                            </p:cTn>
                                            <p:tgtEl>
                                              <p:spTgt spid="4"/>
                                            </p:tgtEl>
                                            <p:attrNameLst>
                                              <p:attrName>style.visibility</p:attrName>
                                            </p:attrNameLst>
                                          </p:cBhvr>
                                          <p:to>
                                            <p:strVal val="hidden"/>
                                          </p:to>
                                        </p:set>
                                      </p:childTnLst>
                                    </p:cTn>
                                  </p:par>
                                  <p:par>
                                    <p:cTn id="27" presetID="42" presetClass="path" presetSubtype="0" fill="hold" nodeType="withEffect">
                                      <p:stCondLst>
                                        <p:cond delay="500"/>
                                      </p:stCondLst>
                                      <p:childTnLst>
                                        <p:animMotion origin="layout" path="M 0 0 L 0.56612 -0.26146 " pathEditMode="relative" rAng="0" ptsTypes="AA">
                                          <p:cBhvr>
                                            <p:cTn id="28" dur="550" fill="hold"/>
                                            <p:tgtEl>
                                              <p:spTgt spid="2"/>
                                            </p:tgtEl>
                                            <p:attrNameLst>
                                              <p:attrName>ppt_x</p:attrName>
                                              <p:attrName>ppt_y</p:attrName>
                                            </p:attrNameLst>
                                          </p:cBhvr>
                                          <p:rCtr x="28300" y="-13073"/>
                                        </p:animMotion>
                                      </p:childTnLst>
                                    </p:cTn>
                                  </p:par>
                                  <p:par>
                                    <p:cTn id="29" presetID="6" presetClass="emph" presetSubtype="0" fill="hold" nodeType="withEffect" p14:presetBounceEnd="15000">
                                      <p:stCondLst>
                                        <p:cond delay="500"/>
                                      </p:stCondLst>
                                      <p:childTnLst>
                                        <p:animScale p14:bounceEnd="15000">
                                          <p:cBhvr>
                                            <p:cTn id="30" dur="650" fill="hold"/>
                                            <p:tgtEl>
                                              <p:spTgt spid="2"/>
                                            </p:tgtEl>
                                          </p:cBhvr>
                                          <p:by x="200000" y="200000"/>
                                        </p:animScale>
                                      </p:childTnLst>
                                    </p:cTn>
                                  </p:par>
                                  <p:par>
                                    <p:cTn id="31" presetID="1" presetClass="entr" presetSubtype="0" fill="hold" grpId="0" nodeType="withEffect">
                                      <p:stCondLst>
                                        <p:cond delay="150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250"/>
                                            <p:tgtEl>
                                              <p:spTgt spid="8"/>
                                            </p:tgtEl>
                                          </p:cBhvr>
                                        </p:animEffect>
                                        <p:set>
                                          <p:cBhvr>
                                            <p:cTn id="37" dur="1" fill="hold">
                                              <p:stCondLst>
                                                <p:cond delay="249"/>
                                              </p:stCondLst>
                                            </p:cTn>
                                            <p:tgtEl>
                                              <p:spTgt spid="8"/>
                                            </p:tgtEl>
                                            <p:attrNameLst>
                                              <p:attrName>style.visibility</p:attrName>
                                            </p:attrNameLst>
                                          </p:cBhvr>
                                          <p:to>
                                            <p:strVal val="hidden"/>
                                          </p:to>
                                        </p:set>
                                      </p:childTnLst>
                                    </p:cTn>
                                  </p:par>
                                  <p:par>
                                    <p:cTn id="38" presetID="1" presetClass="entr" presetSubtype="0" fill="hold" grpId="0" nodeType="withEffect">
                                      <p:stCondLst>
                                        <p:cond delay="500"/>
                                      </p:stCondLst>
                                      <p:childTnLst>
                                        <p:set>
                                          <p:cBhvr>
                                            <p:cTn id="39" dur="1" fill="hold">
                                              <p:stCondLst>
                                                <p:cond delay="0"/>
                                              </p:stCondLst>
                                            </p:cTn>
                                            <p:tgtEl>
                                              <p:spTgt spid="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2" nodeType="clickEffect">
                                      <p:stCondLst>
                                        <p:cond delay="0"/>
                                      </p:stCondLst>
                                      <p:childTnLst>
                                        <p:set>
                                          <p:cBhvr>
                                            <p:cTn id="43" dur="1" fill="hold">
                                              <p:stCondLst>
                                                <p:cond delay="0"/>
                                              </p:stCondLst>
                                            </p:cTn>
                                            <p:tgtEl>
                                              <p:spTgt spid="8"/>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8" grpId="0" animBg="1"/>
          <p:bldP spid="8" grpId="1" animBg="1"/>
          <p:bldP spid="8" grpId="2" animBg="1"/>
          <p:bldP spid="9" grpId="0" animBg="1"/>
          <p:bldP spid="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15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10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50"/>
                                            <p:tgtEl>
                                              <p:spTgt spid="6"/>
                                            </p:tgtEl>
                                          </p:cBhvr>
                                        </p:animEffect>
                                        <p:set>
                                          <p:cBhvr>
                                            <p:cTn id="17" dur="1" fill="hold">
                                              <p:stCondLst>
                                                <p:cond delay="249"/>
                                              </p:stCondLst>
                                            </p:cTn>
                                            <p:tgtEl>
                                              <p:spTgt spid="6"/>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250"/>
                                            <p:tgtEl>
                                              <p:spTgt spid="5"/>
                                            </p:tgtEl>
                                          </p:cBhvr>
                                        </p:animEffect>
                                        <p:set>
                                          <p:cBhvr>
                                            <p:cTn id="20" dur="1" fill="hold">
                                              <p:stCondLst>
                                                <p:cond delay="249"/>
                                              </p:stCondLst>
                                            </p:cTn>
                                            <p:tgtEl>
                                              <p:spTgt spid="5"/>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250"/>
                                            <p:tgtEl>
                                              <p:spTgt spid="3"/>
                                            </p:tgtEl>
                                          </p:cBhvr>
                                        </p:animEffect>
                                        <p:set>
                                          <p:cBhvr>
                                            <p:cTn id="23" dur="1" fill="hold">
                                              <p:stCondLst>
                                                <p:cond delay="249"/>
                                              </p:stCondLst>
                                            </p:cTn>
                                            <p:tgtEl>
                                              <p:spTgt spid="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250"/>
                                            <p:tgtEl>
                                              <p:spTgt spid="4"/>
                                            </p:tgtEl>
                                          </p:cBhvr>
                                        </p:animEffect>
                                        <p:set>
                                          <p:cBhvr>
                                            <p:cTn id="26" dur="1" fill="hold">
                                              <p:stCondLst>
                                                <p:cond delay="249"/>
                                              </p:stCondLst>
                                            </p:cTn>
                                            <p:tgtEl>
                                              <p:spTgt spid="4"/>
                                            </p:tgtEl>
                                            <p:attrNameLst>
                                              <p:attrName>style.visibility</p:attrName>
                                            </p:attrNameLst>
                                          </p:cBhvr>
                                          <p:to>
                                            <p:strVal val="hidden"/>
                                          </p:to>
                                        </p:set>
                                      </p:childTnLst>
                                    </p:cTn>
                                  </p:par>
                                  <p:par>
                                    <p:cTn id="27" presetID="42" presetClass="path" presetSubtype="0" fill="hold" nodeType="withEffect">
                                      <p:stCondLst>
                                        <p:cond delay="500"/>
                                      </p:stCondLst>
                                      <p:childTnLst>
                                        <p:animMotion origin="layout" path="M 0 0 L 0.56612 -0.26146 " pathEditMode="relative" rAng="0" ptsTypes="AA">
                                          <p:cBhvr>
                                            <p:cTn id="28" dur="550" fill="hold"/>
                                            <p:tgtEl>
                                              <p:spTgt spid="2"/>
                                            </p:tgtEl>
                                            <p:attrNameLst>
                                              <p:attrName>ppt_x</p:attrName>
                                              <p:attrName>ppt_y</p:attrName>
                                            </p:attrNameLst>
                                          </p:cBhvr>
                                          <p:rCtr x="28300" y="-13073"/>
                                        </p:animMotion>
                                      </p:childTnLst>
                                    </p:cTn>
                                  </p:par>
                                  <p:par>
                                    <p:cTn id="29" presetID="6" presetClass="emph" presetSubtype="0" fill="hold" nodeType="withEffect">
                                      <p:stCondLst>
                                        <p:cond delay="500"/>
                                      </p:stCondLst>
                                      <p:childTnLst>
                                        <p:animScale>
                                          <p:cBhvr>
                                            <p:cTn id="30" dur="650" fill="hold"/>
                                            <p:tgtEl>
                                              <p:spTgt spid="2"/>
                                            </p:tgtEl>
                                          </p:cBhvr>
                                          <p:by x="200000" y="200000"/>
                                        </p:animScale>
                                      </p:childTnLst>
                                    </p:cTn>
                                  </p:par>
                                  <p:par>
                                    <p:cTn id="31" presetID="1" presetClass="entr" presetSubtype="0" fill="hold" grpId="0" nodeType="withEffect">
                                      <p:stCondLst>
                                        <p:cond delay="150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250"/>
                                            <p:tgtEl>
                                              <p:spTgt spid="8"/>
                                            </p:tgtEl>
                                          </p:cBhvr>
                                        </p:animEffect>
                                        <p:set>
                                          <p:cBhvr>
                                            <p:cTn id="37" dur="1" fill="hold">
                                              <p:stCondLst>
                                                <p:cond delay="249"/>
                                              </p:stCondLst>
                                            </p:cTn>
                                            <p:tgtEl>
                                              <p:spTgt spid="8"/>
                                            </p:tgtEl>
                                            <p:attrNameLst>
                                              <p:attrName>style.visibility</p:attrName>
                                            </p:attrNameLst>
                                          </p:cBhvr>
                                          <p:to>
                                            <p:strVal val="hidden"/>
                                          </p:to>
                                        </p:set>
                                      </p:childTnLst>
                                    </p:cTn>
                                  </p:par>
                                  <p:par>
                                    <p:cTn id="38" presetID="1" presetClass="entr" presetSubtype="0" fill="hold" grpId="0" nodeType="withEffect">
                                      <p:stCondLst>
                                        <p:cond delay="500"/>
                                      </p:stCondLst>
                                      <p:childTnLst>
                                        <p:set>
                                          <p:cBhvr>
                                            <p:cTn id="39" dur="1" fill="hold">
                                              <p:stCondLst>
                                                <p:cond delay="0"/>
                                              </p:stCondLst>
                                            </p:cTn>
                                            <p:tgtEl>
                                              <p:spTgt spid="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2" nodeType="clickEffect">
                                      <p:stCondLst>
                                        <p:cond delay="0"/>
                                      </p:stCondLst>
                                      <p:childTnLst>
                                        <p:set>
                                          <p:cBhvr>
                                            <p:cTn id="43" dur="1" fill="hold">
                                              <p:stCondLst>
                                                <p:cond delay="0"/>
                                              </p:stCondLst>
                                            </p:cTn>
                                            <p:tgtEl>
                                              <p:spTgt spid="8"/>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8" grpId="0" animBg="1"/>
          <p:bldP spid="8" grpId="1" animBg="1"/>
          <p:bldP spid="8" grpId="2" animBg="1"/>
          <p:bldP spid="9" grpId="0" animBg="1"/>
          <p:bldP spid="9" grpId="1" animBg="1"/>
        </p:bldLst>
      </p:timing>
    </mc:Fallback>
  </mc:AlternateContent>
</p:sld>
</file>

<file path=ppt/theme/theme1.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9</Value>
      <Value>18</Value>
      <Value>17</Value>
      <Value>16</Value>
    </TaxCatchAll>
    <Event_x0020_End_x0020_Date xmlns="e36bfbf9-5e42-489c-a259-4c54eb22cb57">2014-05-15T07:00:00+00:00</Event_x0020_End_x0020_Date>
    <Event_x0020_Start_x0020_Date xmlns="e36bfbf9-5e42-489c-a259-4c54eb22cb57">2014-05-12T07:00:00+00:00</Event_x0020_Start_x0020_Date>
    <MS_x0020_Speaker xmlns="e36bfbf9-5e42-489c-a259-4c54eb22cb57">
      <UserInfo>
        <DisplayName/>
        <AccountId xsi:nil="true"/>
        <AccountType/>
      </UserInfo>
    </MS_x0020_Speaker>
    <External_x0020_Speaker xmlns="e36bfbf9-5e42-489c-a259-4c54eb22cb57" xsi:nil="true"/>
    <Session_x0020_Code xmlns="e36bfbf9-5e42-489c-a259-4c54eb22cb57" xsi:nil="true"/>
    <Presentation_x0020_Date xmlns="e36bfbf9-5e42-489c-a259-4c54eb22cb57" xsi:nil="tru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George R. Brown Convention Center</TermName>
          <TermId xmlns="http://schemas.microsoft.com/office/infopath/2007/PartnerControls">6c33c07d-d6c4-4c5e-b5d0-7afd8a7a4e7d</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Tech Ed</TermName>
          <TermId xmlns="http://schemas.microsoft.com/office/infopath/2007/PartnerControls">30c8c6b6-2916-412b-8e18-b132d138380c</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Houston</TermName>
          <TermId xmlns="http://schemas.microsoft.com/office/infopath/2007/PartnerControls">b97448fd-4b6d-4055-9328-60bf1c4ceb26</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4" ma:contentTypeDescription="" ma:contentTypeScope="" ma:versionID="efeefb7694abe0c79a474bd3a2625cb2">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fd7b0a58d9cd620cb6d262cd5cbd3c93"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microsoft.com/office/infopath/2007/PartnerControls"/>
    <ds:schemaRef ds:uri="http://purl.org/dc/dcmitype/"/>
    <ds:schemaRef ds:uri="http://schemas.microsoft.com/office/2006/documentManagement/types"/>
    <ds:schemaRef ds:uri="http://purl.org/dc/elements/1.1/"/>
    <ds:schemaRef ds:uri="http://schemas.microsoft.com/office/2006/metadata/properties"/>
    <ds:schemaRef ds:uri="e36bfbf9-5e42-489c-a259-4c54eb22cb57"/>
    <ds:schemaRef ds:uri="230e9df3-be65-4c73-a93b-d1236ebd677e"/>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D89E042-4A0F-4D22-AC9C-BB5B833EE5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9988</TotalTime>
  <Words>1248</Words>
  <Application>Microsoft Office PowerPoint</Application>
  <PresentationFormat>Custom</PresentationFormat>
  <Paragraphs>103</Paragraphs>
  <Slides>34</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Segoe UI</vt:lpstr>
      <vt:lpstr>Segoe UI Black</vt:lpstr>
      <vt:lpstr>Segoe UI Light</vt:lpstr>
      <vt:lpstr>Segoe UI Semibold</vt:lpstr>
      <vt:lpstr>Wingdings</vt:lpstr>
      <vt:lpstr>TechEd 2014 Dk Blue</vt:lpstr>
      <vt:lpstr>PowerPoint Presentation</vt:lpstr>
      <vt:lpstr>I say A “front-end build pipeline” – You say WAT!?</vt:lpstr>
      <vt:lpstr>Who am I?</vt:lpstr>
      <vt:lpstr>“Front-end build pipelines”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perf and bandwidth the only reasons to do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Gulp Gotchas</vt:lpstr>
      <vt:lpstr>General Gotchas</vt:lpstr>
      <vt:lpstr>Potential Tweaks to Flow</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TechEd 2014 Template</dc:title>
  <dc:subject>TechEd 2014</dc:subject>
  <dc:creator>&lt;Speaker name goes here&gt;</dc:creator>
  <cp:keywords/>
  <dc:description>Template: Jordan Cayabyab, Artitudes Design
Formatting: 
Audience Type:</dc:description>
  <cp:lastModifiedBy>Chris Klug</cp:lastModifiedBy>
  <cp:revision>600</cp:revision>
  <dcterms:created xsi:type="dcterms:W3CDTF">2013-10-21T21:40:33Z</dcterms:created>
  <dcterms:modified xsi:type="dcterms:W3CDTF">2016-05-31T11:19:48Z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ies>
</file>